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320" r:id="rId5"/>
    <p:sldId id="318" r:id="rId6"/>
    <p:sldId id="333" r:id="rId7"/>
    <p:sldId id="332" r:id="rId8"/>
    <p:sldId id="319" r:id="rId9"/>
    <p:sldId id="316" r:id="rId10"/>
    <p:sldId id="326" r:id="rId11"/>
    <p:sldId id="328" r:id="rId12"/>
    <p:sldId id="334" r:id="rId13"/>
    <p:sldId id="331" r:id="rId14"/>
    <p:sldId id="325" r:id="rId15"/>
    <p:sldId id="329" r:id="rId16"/>
    <p:sldId id="330" r:id="rId17"/>
    <p:sldId id="321" r:id="rId18"/>
    <p:sldId id="322" r:id="rId19"/>
    <p:sldId id="323" r:id="rId20"/>
    <p:sldId id="324" r:id="rId21"/>
    <p:sldId id="336" r:id="rId22"/>
    <p:sldId id="266" r:id="rId23"/>
  </p:sldIdLst>
  <p:sldSz cx="18288000" cy="10287000"/>
  <p:notesSz cx="6858000" cy="9144000"/>
  <p:embeddedFontLst>
    <p:embeddedFont>
      <p:font typeface="Abadi" panose="020B0604020104020204" pitchFamily="34" charset="0"/>
      <p:regular r:id="rId24"/>
    </p:embeddedFont>
    <p:embeddedFont>
      <p:font typeface="Dreaming Outloud Pro" panose="03050502040302030504" pitchFamily="66" charset="0"/>
      <p:regular r:id="rId25"/>
      <p:italic r:id="rId26"/>
    </p:embeddedFont>
    <p:embeddedFont>
      <p:font typeface="Georgia Pro" panose="02040502050405020303" pitchFamily="18" charset="0"/>
      <p:regular r:id="rId27"/>
      <p:bold r:id="rId28"/>
      <p:italic r:id="rId29"/>
      <p:boldItalic r:id="rId30"/>
    </p:embeddedFont>
    <p:embeddedFont>
      <p:font typeface="Georgia Pro Light" panose="02040302050405020303" pitchFamily="18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ijetli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Srednji stil 2 - Isticanj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Srednji stil 1 - Isticanj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Srednji stil 3 - Isticanj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3" d="100"/>
          <a:sy n="73" d="100"/>
        </p:scale>
        <p:origin x="63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ktop\Dropbox\DigiLitA\Diseminacija%202025\Osijek%20-%20Psiholo&#353;ke%20intervencije%20u%20&#353;kolstvu%20i%20zdravstvu%20II\Excel%20s%20graf%20prikazim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[Knjiga1]List18!Zaokretna tablica29</c:name>
    <c:fmtId val="12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hr-HR" sz="3600" dirty="0"/>
              <a:t>DT - pregled aktivnosti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hr-HR"/>
        </a:p>
      </c:txPr>
    </c:title>
    <c:autoTitleDeleted val="0"/>
    <c:pivotFmts>
      <c:pivotFmt>
        <c:idx val="0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circle"/>
          <c:size val="6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solidFill>
                <a:schemeClr val="lt2"/>
              </a:solidFill>
              <a:round/>
            </a:ln>
            <a:effectLst/>
          </c:spPr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circle"/>
          <c:size val="6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solidFill>
                <a:schemeClr val="lt2"/>
              </a:solidFill>
              <a:round/>
            </a:ln>
            <a:effectLst/>
          </c:spPr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2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circle"/>
          <c:size val="6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solidFill>
                <a:schemeClr val="lt2"/>
              </a:solidFill>
              <a:round/>
            </a:ln>
            <a:effectLst/>
          </c:spPr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3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circle"/>
          <c:size val="6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solidFill>
                <a:schemeClr val="lt2"/>
              </a:solidFill>
              <a:round/>
            </a:ln>
            <a:effectLst/>
          </c:spPr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4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circle"/>
          <c:size val="6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solidFill>
                <a:schemeClr val="lt2"/>
              </a:solidFill>
              <a:round/>
            </a:ln>
            <a:effectLst/>
          </c:spPr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5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circle"/>
          <c:size val="6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solidFill>
                <a:schemeClr val="lt2"/>
              </a:solidFill>
              <a:round/>
            </a:ln>
            <a:effectLst/>
          </c:spPr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6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circle"/>
          <c:size val="6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solidFill>
                <a:schemeClr val="lt2"/>
              </a:solidFill>
              <a:round/>
            </a:ln>
            <a:effectLst/>
          </c:spPr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7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circle"/>
          <c:size val="6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solidFill>
                <a:schemeClr val="lt2"/>
              </a:solidFill>
              <a:round/>
            </a:ln>
            <a:effectLst/>
          </c:spPr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8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circle"/>
          <c:size val="6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solidFill>
                <a:schemeClr val="lt2"/>
              </a:solidFill>
              <a:round/>
            </a:ln>
            <a:effectLst/>
          </c:spPr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9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circle"/>
          <c:size val="6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solidFill>
                <a:schemeClr val="lt2"/>
              </a:solidFill>
              <a:round/>
            </a:ln>
            <a:effectLst/>
          </c:spPr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0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circle"/>
          <c:size val="6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solidFill>
                <a:schemeClr val="lt2"/>
              </a:solidFill>
              <a:round/>
            </a:ln>
            <a:effectLst/>
          </c:spPr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1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circle"/>
          <c:size val="6"/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12700">
              <a:solidFill>
                <a:schemeClr val="lt2"/>
              </a:solidFill>
              <a:round/>
            </a:ln>
            <a:effectLst/>
          </c:spPr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2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13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14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15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Rijetko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16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Rijetko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17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18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baseline="0"/>
                  <a:t>Ponekad</a:t>
                </a:r>
                <a:endParaRPr lang="en-US" b="1"/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19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baseline="0"/>
                  <a:t>Ponekad</a:t>
                </a:r>
                <a:endParaRPr lang="en-US" b="1"/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20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21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Nikada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22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Rijetko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23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Rijetko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24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25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26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27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28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29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30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31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Rijetko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32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33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Rijetko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34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35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36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37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baseline="0"/>
                  <a:t>Ponekad</a:t>
                </a:r>
                <a:endParaRPr lang="en-US" b="1"/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38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39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baseline="0"/>
                  <a:t>Ponekad</a:t>
                </a:r>
                <a:endParaRPr lang="en-US" b="1"/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40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41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42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43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Nikada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44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45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Rijetko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46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47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Rijetko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48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49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50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51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52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53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54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55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Rijetko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56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57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Rijetko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58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59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60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61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baseline="0"/>
                  <a:t>Ponekad</a:t>
                </a:r>
                <a:endParaRPr lang="en-US" b="1"/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62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63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baseline="0"/>
                  <a:t>Ponekad</a:t>
                </a:r>
                <a:endParaRPr lang="en-US" b="1"/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64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65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66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67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Nikada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68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69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Rijetko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70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71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Rijetko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List18!$A$3</c:f>
              <c:strCache>
                <c:ptCount val="1"/>
                <c:pt idx="0">
                  <c:v> Zabavne igre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Ponekad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E6D-4B41-822C-F79B3CCD2ED7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List18!$A$4</c:f>
              <c:strCache>
                <c:ptCount val="1"/>
                <c:pt idx="0">
                  <c:v>Zbroj</c:v>
                </c:pt>
              </c:strCache>
            </c:strRef>
          </c:cat>
          <c:val>
            <c:numRef>
              <c:f>List18!$A$4</c:f>
              <c:numCache>
                <c:formatCode>General</c:formatCode>
                <c:ptCount val="1"/>
                <c:pt idx="0">
                  <c:v>3.095890410958904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6D-4B41-822C-F79B3CCD2ED7}"/>
            </c:ext>
          </c:extLst>
        </c:ser>
        <c:ser>
          <c:idx val="1"/>
          <c:order val="1"/>
          <c:tx>
            <c:strRef>
              <c:f>List18!$B$3</c:f>
              <c:strCache>
                <c:ptCount val="1"/>
                <c:pt idx="0">
                  <c:v> Zabavne aplikacije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Ponekad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E6D-4B41-822C-F79B3CCD2ED7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List18!$A$4</c:f>
              <c:strCache>
                <c:ptCount val="1"/>
                <c:pt idx="0">
                  <c:v>Zbroj</c:v>
                </c:pt>
              </c:strCache>
            </c:strRef>
          </c:cat>
          <c:val>
            <c:numRef>
              <c:f>List18!$B$4</c:f>
              <c:numCache>
                <c:formatCode>General</c:formatCode>
                <c:ptCount val="1"/>
                <c:pt idx="0">
                  <c:v>2.6820276497695854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6D-4B41-822C-F79B3CCD2ED7}"/>
            </c:ext>
          </c:extLst>
        </c:ser>
        <c:ser>
          <c:idx val="2"/>
          <c:order val="2"/>
          <c:tx>
            <c:strRef>
              <c:f>List18!$C$3</c:f>
              <c:strCache>
                <c:ptCount val="1"/>
                <c:pt idx="0">
                  <c:v> Edukativne igre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Ponekad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E6D-4B41-822C-F79B3CCD2ED7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List18!$A$4</c:f>
              <c:strCache>
                <c:ptCount val="1"/>
                <c:pt idx="0">
                  <c:v>Zbroj</c:v>
                </c:pt>
              </c:strCache>
            </c:strRef>
          </c:cat>
          <c:val>
            <c:numRef>
              <c:f>List18!$C$4</c:f>
              <c:numCache>
                <c:formatCode>General</c:formatCode>
                <c:ptCount val="1"/>
                <c:pt idx="0">
                  <c:v>2.6834862385321099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E6D-4B41-822C-F79B3CCD2ED7}"/>
            </c:ext>
          </c:extLst>
        </c:ser>
        <c:ser>
          <c:idx val="3"/>
          <c:order val="3"/>
          <c:tx>
            <c:strRef>
              <c:f>List18!$D$3</c:f>
              <c:strCache>
                <c:ptCount val="1"/>
                <c:pt idx="0">
                  <c:v> Samostalno igranje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Rijetko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CE6D-4B41-822C-F79B3CCD2ED7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List18!$A$4</c:f>
              <c:strCache>
                <c:ptCount val="1"/>
                <c:pt idx="0">
                  <c:v>Zbroj</c:v>
                </c:pt>
              </c:strCache>
            </c:strRef>
          </c:cat>
          <c:val>
            <c:numRef>
              <c:f>List18!$D$4</c:f>
              <c:numCache>
                <c:formatCode>General</c:formatCode>
                <c:ptCount val="1"/>
                <c:pt idx="0">
                  <c:v>1.8532110091743119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E6D-4B41-822C-F79B3CCD2ED7}"/>
            </c:ext>
          </c:extLst>
        </c:ser>
        <c:ser>
          <c:idx val="4"/>
          <c:order val="4"/>
          <c:tx>
            <c:strRef>
              <c:f>List18!$E$3</c:f>
              <c:strCache>
                <c:ptCount val="1"/>
                <c:pt idx="0">
                  <c:v> Igranje u društvu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hade val="51000"/>
                    <a:satMod val="130000"/>
                  </a:schemeClr>
                </a:gs>
                <a:gs pos="80000">
                  <a:schemeClr val="accent4">
                    <a:lumMod val="60000"/>
                    <a:shade val="93000"/>
                    <a:satMod val="130000"/>
                  </a:schemeClr>
                </a:gs>
                <a:gs pos="100000">
                  <a:schemeClr val="accent4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Rijetko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CE6D-4B41-822C-F79B3CCD2ED7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List18!$A$4</c:f>
              <c:strCache>
                <c:ptCount val="1"/>
                <c:pt idx="0">
                  <c:v>Zbroj</c:v>
                </c:pt>
              </c:strCache>
            </c:strRef>
          </c:cat>
          <c:val>
            <c:numRef>
              <c:f>List18!$E$4</c:f>
              <c:numCache>
                <c:formatCode>General</c:formatCode>
                <c:ptCount val="1"/>
                <c:pt idx="0">
                  <c:v>1.9036697247706422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E6D-4B41-822C-F79B3CCD2ED7}"/>
            </c:ext>
          </c:extLst>
        </c:ser>
        <c:ser>
          <c:idx val="5"/>
          <c:order val="5"/>
          <c:tx>
            <c:strRef>
              <c:f>List18!$F$3</c:f>
              <c:strCache>
                <c:ptCount val="1"/>
                <c:pt idx="0">
                  <c:v>Gledanje TV-a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shade val="51000"/>
                    <a:satMod val="130000"/>
                  </a:schemeClr>
                </a:gs>
                <a:gs pos="80000">
                  <a:schemeClr val="accent6">
                    <a:lumMod val="60000"/>
                    <a:shade val="93000"/>
                    <a:satMod val="130000"/>
                  </a:schemeClr>
                </a:gs>
                <a:gs pos="100000">
                  <a:schemeClr val="accent6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dirty="0" err="1"/>
                      <a:t>Ponekad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CE6D-4B41-822C-F79B3CCD2ED7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List18!$A$4</c:f>
              <c:strCache>
                <c:ptCount val="1"/>
                <c:pt idx="0">
                  <c:v>Zbroj</c:v>
                </c:pt>
              </c:strCache>
            </c:strRef>
          </c:cat>
          <c:val>
            <c:numRef>
              <c:f>List18!$F$4</c:f>
              <c:numCache>
                <c:formatCode>General</c:formatCode>
                <c:ptCount val="1"/>
                <c:pt idx="0">
                  <c:v>3.3133640552995391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E6D-4B41-822C-F79B3CCD2ED7}"/>
            </c:ext>
          </c:extLst>
        </c:ser>
        <c:ser>
          <c:idx val="6"/>
          <c:order val="6"/>
          <c:tx>
            <c:strRef>
              <c:f>List18!$G$3</c:f>
              <c:strCache>
                <c:ptCount val="1"/>
                <c:pt idx="0">
                  <c:v>Streaming programi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2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2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baseline="0"/>
                      <a:t>Ponekad</a:t>
                    </a:r>
                    <a:endParaRPr lang="en-US" b="1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CE6D-4B41-822C-F79B3CCD2ED7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List18!$A$4</c:f>
              <c:strCache>
                <c:ptCount val="1"/>
                <c:pt idx="0">
                  <c:v>Zbroj</c:v>
                </c:pt>
              </c:strCache>
            </c:strRef>
          </c:cat>
          <c:val>
            <c:numRef>
              <c:f>List18!$G$4</c:f>
              <c:numCache>
                <c:formatCode>General</c:formatCode>
                <c:ptCount val="1"/>
                <c:pt idx="0">
                  <c:v>2.5165876777251186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E6D-4B41-822C-F79B3CCD2ED7}"/>
            </c:ext>
          </c:extLst>
        </c:ser>
        <c:ser>
          <c:idx val="7"/>
          <c:order val="7"/>
          <c:tx>
            <c:strRef>
              <c:f>List18!$H$3</c:f>
              <c:strCache>
                <c:ptCount val="1"/>
                <c:pt idx="0">
                  <c:v>Gledanje YT isječaka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4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4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baseline="0"/>
                      <a:t>Ponekad</a:t>
                    </a:r>
                    <a:endParaRPr lang="en-US" b="1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CE6D-4B41-822C-F79B3CCD2ED7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List18!$A$4</c:f>
              <c:strCache>
                <c:ptCount val="1"/>
                <c:pt idx="0">
                  <c:v>Zbroj</c:v>
                </c:pt>
              </c:strCache>
            </c:strRef>
          </c:cat>
          <c:val>
            <c:numRef>
              <c:f>List18!$H$4</c:f>
              <c:numCache>
                <c:formatCode>General</c:formatCode>
                <c:ptCount val="1"/>
                <c:pt idx="0">
                  <c:v>3.056338028169014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E6D-4B41-822C-F79B3CCD2ED7}"/>
            </c:ext>
          </c:extLst>
        </c:ser>
        <c:ser>
          <c:idx val="8"/>
          <c:order val="8"/>
          <c:tx>
            <c:strRef>
              <c:f>List18!$I$3</c:f>
              <c:strCache>
                <c:ptCount val="1"/>
                <c:pt idx="0">
                  <c:v>Slušanje glazbe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shade val="51000"/>
                    <a:satMod val="130000"/>
                  </a:schemeClr>
                </a:gs>
                <a:gs pos="80000">
                  <a:schemeClr val="accent6">
                    <a:lumMod val="80000"/>
                    <a:lumOff val="20000"/>
                    <a:shade val="93000"/>
                    <a:satMod val="130000"/>
                  </a:schemeClr>
                </a:gs>
                <a:gs pos="100000">
                  <a:schemeClr val="accent6">
                    <a:lumMod val="80000"/>
                    <a:lumOff val="2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Ponekad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CE6D-4B41-822C-F79B3CCD2ED7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List18!$A$4</c:f>
              <c:strCache>
                <c:ptCount val="1"/>
                <c:pt idx="0">
                  <c:v>Zbroj</c:v>
                </c:pt>
              </c:strCache>
            </c:strRef>
          </c:cat>
          <c:val>
            <c:numRef>
              <c:f>List18!$I$4</c:f>
              <c:numCache>
                <c:formatCode>General</c:formatCode>
                <c:ptCount val="1"/>
                <c:pt idx="0">
                  <c:v>3.2663551401869158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E6D-4B41-822C-F79B3CCD2ED7}"/>
            </c:ext>
          </c:extLst>
        </c:ser>
        <c:ser>
          <c:idx val="9"/>
          <c:order val="9"/>
          <c:tx>
            <c:strRef>
              <c:f>List18!$J$3</c:f>
              <c:strCache>
                <c:ptCount val="1"/>
                <c:pt idx="0">
                  <c:v>Društvene mreže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80000"/>
                    <a:shade val="51000"/>
                    <a:satMod val="130000"/>
                  </a:schemeClr>
                </a:gs>
                <a:gs pos="80000">
                  <a:schemeClr val="accent2">
                    <a:lumMod val="80000"/>
                    <a:shade val="93000"/>
                    <a:satMod val="130000"/>
                  </a:schemeClr>
                </a:gs>
                <a:gs pos="100000">
                  <a:schemeClr val="accent2">
                    <a:lumMod val="8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Nikada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CE6D-4B41-822C-F79B3CCD2ED7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List18!$A$4</c:f>
              <c:strCache>
                <c:ptCount val="1"/>
                <c:pt idx="0">
                  <c:v>Zbroj</c:v>
                </c:pt>
              </c:strCache>
            </c:strRef>
          </c:cat>
          <c:val>
            <c:numRef>
              <c:f>List18!$J$4</c:f>
              <c:numCache>
                <c:formatCode>General</c:formatCode>
                <c:ptCount val="1"/>
                <c:pt idx="0">
                  <c:v>1.1342592592592593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CE6D-4B41-822C-F79B3CCD2ED7}"/>
            </c:ext>
          </c:extLst>
        </c:ser>
        <c:ser>
          <c:idx val="10"/>
          <c:order val="10"/>
          <c:tx>
            <c:strRef>
              <c:f>List18!$K$3</c:f>
              <c:strCache>
                <c:ptCount val="1"/>
                <c:pt idx="0">
                  <c:v>Komunikacija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shade val="51000"/>
                    <a:satMod val="130000"/>
                  </a:schemeClr>
                </a:gs>
                <a:gs pos="80000">
                  <a:schemeClr val="accent4">
                    <a:lumMod val="80000"/>
                    <a:shade val="93000"/>
                    <a:satMod val="130000"/>
                  </a:schemeClr>
                </a:gs>
                <a:gs pos="100000">
                  <a:schemeClr val="accent4">
                    <a:lumMod val="8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Rijetko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CE6D-4B41-822C-F79B3CCD2ED7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List18!$A$4</c:f>
              <c:strCache>
                <c:ptCount val="1"/>
                <c:pt idx="0">
                  <c:v>Zbroj</c:v>
                </c:pt>
              </c:strCache>
            </c:strRef>
          </c:cat>
          <c:val>
            <c:numRef>
              <c:f>List18!$K$4</c:f>
              <c:numCache>
                <c:formatCode>General</c:formatCode>
                <c:ptCount val="1"/>
                <c:pt idx="0">
                  <c:v>1.6898148148148149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CE6D-4B41-822C-F79B3CCD2ED7}"/>
            </c:ext>
          </c:extLst>
        </c:ser>
        <c:ser>
          <c:idx val="11"/>
          <c:order val="11"/>
          <c:tx>
            <c:strRef>
              <c:f>List18!$L$3</c:f>
              <c:strCache>
                <c:ptCount val="1"/>
                <c:pt idx="0">
                  <c:v> Pretraživanje interneta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shade val="51000"/>
                    <a:satMod val="130000"/>
                  </a:schemeClr>
                </a:gs>
                <a:gs pos="80000">
                  <a:schemeClr val="accent6">
                    <a:lumMod val="80000"/>
                    <a:shade val="93000"/>
                    <a:satMod val="130000"/>
                  </a:schemeClr>
                </a:gs>
                <a:gs pos="100000">
                  <a:schemeClr val="accent6">
                    <a:lumMod val="8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Rijetko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CE6D-4B41-822C-F79B3CCD2ED7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List18!$A$4</c:f>
              <c:strCache>
                <c:ptCount val="1"/>
                <c:pt idx="0">
                  <c:v>Zbroj</c:v>
                </c:pt>
              </c:strCache>
            </c:strRef>
          </c:cat>
          <c:val>
            <c:numRef>
              <c:f>List18!$L$4</c:f>
              <c:numCache>
                <c:formatCode>General</c:formatCode>
                <c:ptCount val="1"/>
                <c:pt idx="0">
                  <c:v>1.695852534562212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CE6D-4B41-822C-F79B3CCD2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752632784"/>
        <c:axId val="1752633264"/>
      </c:barChart>
      <c:catAx>
        <c:axId val="175263278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sz="1800" dirty="0"/>
                  <a:t>Aktivnost na DT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hr-HR"/>
            </a:p>
          </c:txPr>
        </c:title>
        <c:numFmt formatCode="General" sourceLinked="1"/>
        <c:majorTickMark val="none"/>
        <c:minorTickMark val="none"/>
        <c:tickLblPos val="nextTo"/>
        <c:crossAx val="1752633264"/>
        <c:crosses val="autoZero"/>
        <c:auto val="1"/>
        <c:lblAlgn val="ctr"/>
        <c:lblOffset val="100"/>
        <c:noMultiLvlLbl val="0"/>
      </c:catAx>
      <c:valAx>
        <c:axId val="1752633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sz="1800" dirty="0"/>
                  <a:t>Prosječni  odgovor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hr-H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75263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pivotSource>
    <c:name>[Excel s graf prikazima.xlsx]Čitanje i FA!Zaokretna tablica20</c:name>
    <c:fmtId val="28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hr-HR" sz="1800" b="1"/>
              <a:t>Koliko često čitate djetetu tijekom tipičnog tjedna?</a:t>
            </a:r>
            <a:endParaRPr lang="en-US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2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3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4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5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6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7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8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9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10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11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12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13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14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15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16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18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19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20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21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22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23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24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25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26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27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28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29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30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31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32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34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35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36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37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38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39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40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41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42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43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44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45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46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  <c:pivotFmt>
        <c:idx val="47"/>
        <c:spPr>
          <a:solidFill>
            <a:schemeClr val="accent4">
              <a:alpha val="70000"/>
            </a:schemeClr>
          </a:solidFill>
          <a:ln>
            <a:noFill/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8.828683144464762E-2"/>
          <c:y val="0.13449779604002396"/>
          <c:w val="0.88433033548531548"/>
          <c:h val="0.698191964272069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'Čitanje i FA'!$B$3</c:f>
              <c:strCache>
                <c:ptCount val="1"/>
                <c:pt idx="0">
                  <c:v>Zbroj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71-4A32-84C7-6D6039D7A5F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71-4A32-84C7-6D6039D7A5F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671-4A32-84C7-6D6039D7A5F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671-4A32-84C7-6D6039D7A5F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671-4A32-84C7-6D6039D7A5F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671-4A32-84C7-6D6039D7A5F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671-4A32-84C7-6D6039D7A5F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671-4A32-84C7-6D6039D7A5F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671-4A32-84C7-6D6039D7A5F4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3671-4A32-84C7-6D6039D7A5F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4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3671-4A32-84C7-6D6039D7A5F4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4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3671-4A32-84C7-6D6039D7A5F4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3671-4A32-84C7-6D6039D7A5F4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4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3671-4A32-84C7-6D6039D7A5F4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4">
                  <a:alpha val="7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3671-4A32-84C7-6D6039D7A5F4}"/>
              </c:ext>
            </c:extLst>
          </c:dPt>
          <c:cat>
            <c:strRef>
              <c:f>'Čitanje i FA'!$A$4:$A$19</c:f>
              <c:strCache>
                <c:ptCount val="15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</c:strCache>
            </c:strRef>
          </c:cat>
          <c:val>
            <c:numRef>
              <c:f>'Čitanje i FA'!$B$4:$B$19</c:f>
              <c:numCache>
                <c:formatCode>General</c:formatCode>
                <c:ptCount val="15"/>
                <c:pt idx="0">
                  <c:v>15</c:v>
                </c:pt>
                <c:pt idx="1">
                  <c:v>11</c:v>
                </c:pt>
                <c:pt idx="2">
                  <c:v>33</c:v>
                </c:pt>
                <c:pt idx="3">
                  <c:v>24</c:v>
                </c:pt>
                <c:pt idx="4">
                  <c:v>24</c:v>
                </c:pt>
                <c:pt idx="5">
                  <c:v>22</c:v>
                </c:pt>
                <c:pt idx="6">
                  <c:v>25</c:v>
                </c:pt>
                <c:pt idx="7">
                  <c:v>17</c:v>
                </c:pt>
                <c:pt idx="8">
                  <c:v>17</c:v>
                </c:pt>
                <c:pt idx="9">
                  <c:v>12</c:v>
                </c:pt>
                <c:pt idx="10">
                  <c:v>11</c:v>
                </c:pt>
                <c:pt idx="11">
                  <c:v>1</c:v>
                </c:pt>
                <c:pt idx="12">
                  <c:v>2</c:v>
                </c:pt>
                <c:pt idx="13">
                  <c:v>1</c:v>
                </c:pt>
                <c:pt idx="1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3671-4A32-84C7-6D6039D7A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886879856"/>
        <c:axId val="1886881296"/>
      </c:barChart>
      <c:catAx>
        <c:axId val="18868798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sz="1800"/>
                  <a:t>Prosječno čitanje kroz tjedan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886881296"/>
        <c:crosses val="autoZero"/>
        <c:auto val="0"/>
        <c:lblAlgn val="ctr"/>
        <c:lblOffset val="100"/>
        <c:noMultiLvlLbl val="0"/>
      </c:catAx>
      <c:valAx>
        <c:axId val="188688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sz="1800"/>
                  <a:t>frekvencije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886879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pivotSource>
    <c:name>[Excel s graf prikazima.xlsx]HLE!Zaokretna tablica27</c:name>
    <c:fmtId val="1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sz="1800"/>
              <a:t>Njegovanje literarnog okruženja u posljednjih mjesec dana</a:t>
            </a:r>
          </a:p>
        </c:rich>
      </c:tx>
      <c:layout>
        <c:manualLayout>
          <c:xMode val="edge"/>
          <c:yMode val="edge"/>
          <c:x val="0.24220006189884763"/>
          <c:y val="2.65528567618238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ivotFmts>
      <c:pivotFmt>
        <c:idx val="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5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59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60"/>
        <c:spPr>
          <a:solidFill>
            <a:schemeClr val="accent4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61"/>
        <c:spPr>
          <a:solidFill>
            <a:schemeClr val="accent4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62"/>
        <c:spPr>
          <a:solidFill>
            <a:schemeClr val="accent4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Rijetko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6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64"/>
        <c:spPr>
          <a:solidFill>
            <a:schemeClr val="accent4">
              <a:tint val="65000"/>
            </a:schemeClr>
          </a:soli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65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66"/>
        <c:spPr>
          <a:solidFill>
            <a:schemeClr val="accent4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67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68"/>
        <c:spPr>
          <a:solidFill>
            <a:schemeClr val="accent4">
              <a:shade val="65000"/>
            </a:schemeClr>
          </a:soli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Rijetko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69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70"/>
        <c:spPr>
          <a:solidFill>
            <a:schemeClr val="accent4">
              <a:tint val="65000"/>
            </a:schemeClr>
          </a:soli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71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72"/>
        <c:spPr>
          <a:solidFill>
            <a:schemeClr val="accent4"/>
          </a:soli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Ponekad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  <c:pivotFmt>
        <c:idx val="73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74"/>
        <c:spPr>
          <a:solidFill>
            <a:schemeClr val="accent4">
              <a:shade val="65000"/>
            </a:schemeClr>
          </a:solidFill>
          <a:ln>
            <a:noFill/>
          </a:ln>
          <a:effectLst/>
        </c:spPr>
        <c:dLbl>
          <c:idx val="0"/>
          <c:tx>
            <c:rich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Rijetko</a:t>
                </a:r>
              </a:p>
            </c:rich>
          </c:tx>
          <c:spPr>
            <a:solidFill>
              <a:sysClr val="window" lastClr="FFFFFF"/>
            </a:solidFill>
            <a:ln>
              <a:solidFill>
                <a:sysClr val="windowText" lastClr="000000">
                  <a:lumMod val="25000"/>
                  <a:lumOff val="75000"/>
                </a:sys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  <c15:showDataLabelsRange val="0"/>
            </c:ext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HLE!$A$3</c:f>
              <c:strCache>
                <c:ptCount val="1"/>
                <c:pt idx="0">
                  <c:v>Formalno literarno okruženje</c:v>
                </c:pt>
              </c:strCache>
            </c:strRef>
          </c:tx>
          <c:spPr>
            <a:solidFill>
              <a:schemeClr val="accent4">
                <a:tint val="6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tint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A5-484B-AC82-7FF8290ABB8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Ponekad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CA5-484B-AC82-7FF8290ABB8E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HLE!$A$4</c:f>
              <c:strCache>
                <c:ptCount val="1"/>
                <c:pt idx="0">
                  <c:v>Zbroj</c:v>
                </c:pt>
              </c:strCache>
            </c:strRef>
          </c:cat>
          <c:val>
            <c:numRef>
              <c:f>HLE!$A$4</c:f>
              <c:numCache>
                <c:formatCode>General</c:formatCode>
                <c:ptCount val="1"/>
                <c:pt idx="0">
                  <c:v>3.4416818181818178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A5-484B-AC82-7FF8290ABB8E}"/>
            </c:ext>
          </c:extLst>
        </c:ser>
        <c:ser>
          <c:idx val="1"/>
          <c:order val="1"/>
          <c:tx>
            <c:strRef>
              <c:f>HLE!$B$3</c:f>
              <c:strCache>
                <c:ptCount val="1"/>
                <c:pt idx="0">
                  <c:v>Neformalno literarno okruženje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CA5-484B-AC82-7FF8290ABB8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Ponekad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CA5-484B-AC82-7FF8290ABB8E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HLE!$A$4</c:f>
              <c:strCache>
                <c:ptCount val="1"/>
                <c:pt idx="0">
                  <c:v>Zbroj</c:v>
                </c:pt>
              </c:strCache>
            </c:strRef>
          </c:cat>
          <c:val>
            <c:numRef>
              <c:f>HLE!$B$4</c:f>
              <c:numCache>
                <c:formatCode>General</c:formatCode>
                <c:ptCount val="1"/>
                <c:pt idx="0">
                  <c:v>2.9407727272727264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CA5-484B-AC82-7FF8290ABB8E}"/>
            </c:ext>
          </c:extLst>
        </c:ser>
        <c:ser>
          <c:idx val="2"/>
          <c:order val="2"/>
          <c:tx>
            <c:strRef>
              <c:f>HLE!$C$3</c:f>
              <c:strCache>
                <c:ptCount val="1"/>
                <c:pt idx="0">
                  <c:v>Digitalno liteararno okruženje</c:v>
                </c:pt>
              </c:strCache>
            </c:strRef>
          </c:tx>
          <c:spPr>
            <a:solidFill>
              <a:schemeClr val="accent4">
                <a:shade val="6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shade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A5-484B-AC82-7FF8290ABB8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Rijetko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8CA5-484B-AC82-7FF8290ABB8E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HLE!$A$4</c:f>
              <c:strCache>
                <c:ptCount val="1"/>
                <c:pt idx="0">
                  <c:v>Zbroj</c:v>
                </c:pt>
              </c:strCache>
            </c:strRef>
          </c:cat>
          <c:val>
            <c:numRef>
              <c:f>HLE!$C$4</c:f>
              <c:numCache>
                <c:formatCode>General</c:formatCode>
                <c:ptCount val="1"/>
                <c:pt idx="0">
                  <c:v>1.8772727272727272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CA5-484B-AC82-7FF8290ABB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8026384"/>
        <c:axId val="1948027824"/>
      </c:barChart>
      <c:catAx>
        <c:axId val="194802638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sz="1800"/>
                  <a:t>Literarno okruženje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</c:title>
        <c:numFmt formatCode="General" sourceLinked="1"/>
        <c:majorTickMark val="out"/>
        <c:minorTickMark val="none"/>
        <c:tickLblPos val="nextTo"/>
        <c:crossAx val="1948027824"/>
        <c:crosses val="autoZero"/>
        <c:auto val="1"/>
        <c:lblAlgn val="ctr"/>
        <c:lblOffset val="100"/>
        <c:noMultiLvlLbl val="0"/>
      </c:catAx>
      <c:valAx>
        <c:axId val="194802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sz="1800"/>
                  <a:t>Prosječna vrijednost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r-Latn-R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948026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8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3.png"/><Relationship Id="rId7" Type="http://schemas.openxmlformats.org/officeDocument/2006/relationships/image" Target="../media/image12.png"/><Relationship Id="rId12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../media/image40.svg"/><Relationship Id="rId4" Type="http://schemas.openxmlformats.org/officeDocument/2006/relationships/image" Target="../media/image54.sv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3.png"/><Relationship Id="rId7" Type="http://schemas.openxmlformats.org/officeDocument/2006/relationships/image" Target="../media/image12.png"/><Relationship Id="rId12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57.png"/><Relationship Id="rId5" Type="http://schemas.openxmlformats.org/officeDocument/2006/relationships/image" Target="../media/image6.png"/><Relationship Id="rId10" Type="http://schemas.openxmlformats.org/officeDocument/2006/relationships/image" Target="../media/image40.svg"/><Relationship Id="rId4" Type="http://schemas.openxmlformats.org/officeDocument/2006/relationships/image" Target="../media/image54.sv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3.png"/><Relationship Id="rId7" Type="http://schemas.openxmlformats.org/officeDocument/2006/relationships/image" Target="../media/image12.png"/><Relationship Id="rId12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chart" Target="../charts/chart1.xml"/><Relationship Id="rId5" Type="http://schemas.openxmlformats.org/officeDocument/2006/relationships/image" Target="../media/image6.png"/><Relationship Id="rId10" Type="http://schemas.openxmlformats.org/officeDocument/2006/relationships/image" Target="../media/image40.svg"/><Relationship Id="rId4" Type="http://schemas.openxmlformats.org/officeDocument/2006/relationships/image" Target="../media/image54.sv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3.png"/><Relationship Id="rId7" Type="http://schemas.openxmlformats.org/officeDocument/2006/relationships/image" Target="../media/image12.png"/><Relationship Id="rId12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../media/image40.svg"/><Relationship Id="rId4" Type="http://schemas.openxmlformats.org/officeDocument/2006/relationships/image" Target="../media/image54.sv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3.png"/><Relationship Id="rId7" Type="http://schemas.openxmlformats.org/officeDocument/2006/relationships/image" Target="../media/image12.png"/><Relationship Id="rId12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../media/image40.svg"/><Relationship Id="rId4" Type="http://schemas.openxmlformats.org/officeDocument/2006/relationships/image" Target="../media/image54.sv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12.png"/><Relationship Id="rId12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60.png"/><Relationship Id="rId5" Type="http://schemas.openxmlformats.org/officeDocument/2006/relationships/image" Target="../media/image6.png"/><Relationship Id="rId10" Type="http://schemas.openxmlformats.org/officeDocument/2006/relationships/image" Target="../media/image40.svg"/><Relationship Id="rId4" Type="http://schemas.openxmlformats.org/officeDocument/2006/relationships/image" Target="../media/image54.svg"/><Relationship Id="rId9" Type="http://schemas.openxmlformats.org/officeDocument/2006/relationships/image" Target="../media/image39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3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../media/image40.svg"/><Relationship Id="rId4" Type="http://schemas.openxmlformats.org/officeDocument/2006/relationships/image" Target="../media/image54.sv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3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../media/image40.svg"/><Relationship Id="rId4" Type="http://schemas.openxmlformats.org/officeDocument/2006/relationships/image" Target="../media/image54.sv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3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../media/image40.svg"/><Relationship Id="rId4" Type="http://schemas.openxmlformats.org/officeDocument/2006/relationships/image" Target="../media/image54.sv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3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../media/image40.svg"/><Relationship Id="rId4" Type="http://schemas.openxmlformats.org/officeDocument/2006/relationships/image" Target="../media/image54.sv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2.png"/><Relationship Id="rId17" Type="http://schemas.openxmlformats.org/officeDocument/2006/relationships/image" Target="../media/image64.png"/><Relationship Id="rId2" Type="http://schemas.openxmlformats.org/officeDocument/2006/relationships/image" Target="../media/image1.jpe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30.png"/><Relationship Id="rId5" Type="http://schemas.openxmlformats.org/officeDocument/2006/relationships/image" Target="../media/image35.png"/><Relationship Id="rId15" Type="http://schemas.openxmlformats.org/officeDocument/2006/relationships/image" Target="../media/image43.sv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15.svg"/><Relationship Id="rId26" Type="http://schemas.openxmlformats.org/officeDocument/2006/relationships/image" Target="../media/image23.sv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34" Type="http://schemas.openxmlformats.org/officeDocument/2006/relationships/image" Target="../media/image30.png"/><Relationship Id="rId7" Type="http://schemas.openxmlformats.org/officeDocument/2006/relationships/image" Target="../media/image6.png"/><Relationship Id="rId12" Type="http://schemas.openxmlformats.org/officeDocument/2006/relationships/image" Target="../media/image68.sv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29.svg"/><Relationship Id="rId2" Type="http://schemas.openxmlformats.org/officeDocument/2006/relationships/image" Target="../media/image1.jpeg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7.png"/><Relationship Id="rId24" Type="http://schemas.openxmlformats.org/officeDocument/2006/relationships/image" Target="../media/image21.svg"/><Relationship Id="rId32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svg"/><Relationship Id="rId36" Type="http://schemas.openxmlformats.org/officeDocument/2006/relationships/image" Target="../media/image32.png"/><Relationship Id="rId10" Type="http://schemas.openxmlformats.org/officeDocument/2006/relationships/image" Target="../media/image66.svg"/><Relationship Id="rId19" Type="http://schemas.openxmlformats.org/officeDocument/2006/relationships/image" Target="../media/image16.png"/><Relationship Id="rId31" Type="http://schemas.openxmlformats.org/officeDocument/2006/relationships/hyperlink" Target="mailto:digilita@pilar.hr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Relationship Id="rId22" Type="http://schemas.openxmlformats.org/officeDocument/2006/relationships/image" Target="../media/image19.svg"/><Relationship Id="rId27" Type="http://schemas.openxmlformats.org/officeDocument/2006/relationships/image" Target="../media/image24.png"/><Relationship Id="rId30" Type="http://schemas.openxmlformats.org/officeDocument/2006/relationships/image" Target="../media/image27.svg"/><Relationship Id="rId35" Type="http://schemas.openxmlformats.org/officeDocument/2006/relationships/image" Target="../media/image31.png"/><Relationship Id="rId8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33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25.svg"/><Relationship Id="rId2" Type="http://schemas.openxmlformats.org/officeDocument/2006/relationships/image" Target="../media/image1.jpe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48.png"/><Relationship Id="rId10" Type="http://schemas.openxmlformats.org/officeDocument/2006/relationships/image" Target="../media/image47.svg"/><Relationship Id="rId4" Type="http://schemas.openxmlformats.org/officeDocument/2006/relationships/image" Target="../media/image43.svg"/><Relationship Id="rId9" Type="http://schemas.openxmlformats.org/officeDocument/2006/relationships/image" Target="../media/image46.png"/><Relationship Id="rId14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3.png"/><Relationship Id="rId7" Type="http://schemas.openxmlformats.org/officeDocument/2006/relationships/image" Target="../media/image12.png"/><Relationship Id="rId12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../media/image40.svg"/><Relationship Id="rId4" Type="http://schemas.openxmlformats.org/officeDocument/2006/relationships/image" Target="../media/image54.sv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5790" y="-61723"/>
            <a:ext cx="1841379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3" name="Freeform 3"/>
          <p:cNvSpPr/>
          <p:nvPr/>
        </p:nvSpPr>
        <p:spPr>
          <a:xfrm rot="1737559">
            <a:off x="2642862" y="7769518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15405965" y="4082691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 flipH="1">
            <a:off x="-129457" y="7081091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1031665" y="4585381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>
            <a:off x="7527541" y="6777698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>
            <a:off x="15435473" y="1333879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Freeform 10"/>
          <p:cNvSpPr/>
          <p:nvPr/>
        </p:nvSpPr>
        <p:spPr>
          <a:xfrm rot="-10800000">
            <a:off x="10434030" y="7741998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>
          <a:xfrm>
            <a:off x="333261" y="138443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12" name="Freeform 12"/>
          <p:cNvSpPr/>
          <p:nvPr/>
        </p:nvSpPr>
        <p:spPr>
          <a:xfrm>
            <a:off x="2577695" y="17325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13" name="Freeform 13"/>
          <p:cNvSpPr/>
          <p:nvPr/>
        </p:nvSpPr>
        <p:spPr>
          <a:xfrm rot="4182716">
            <a:off x="6374358" y="-462281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4" name="Freeform 14"/>
          <p:cNvSpPr/>
          <p:nvPr/>
        </p:nvSpPr>
        <p:spPr>
          <a:xfrm>
            <a:off x="12153038" y="-144408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5" name="Freeform 15"/>
          <p:cNvSpPr/>
          <p:nvPr/>
        </p:nvSpPr>
        <p:spPr>
          <a:xfrm rot="5400000">
            <a:off x="10402165" y="-444030"/>
            <a:ext cx="3005909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6" name="Freeform 16"/>
          <p:cNvSpPr/>
          <p:nvPr/>
        </p:nvSpPr>
        <p:spPr>
          <a:xfrm>
            <a:off x="1162666" y="2712854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17" name="TextBox 17"/>
          <p:cNvSpPr txBox="1"/>
          <p:nvPr/>
        </p:nvSpPr>
        <p:spPr>
          <a:xfrm>
            <a:off x="2740491" y="1424519"/>
            <a:ext cx="12969814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842"/>
              </a:lnSpc>
            </a:pPr>
            <a:r>
              <a:rPr lang="hr-HR" sz="10000" spc="-270" dirty="0">
                <a:solidFill>
                  <a:srgbClr val="2B2B2B"/>
                </a:solidFill>
                <a:latin typeface="Dreaming Outloud Pro" panose="020F0502020204030204" pitchFamily="66" charset="0"/>
                <a:ea typeface="Fibre"/>
                <a:cs typeface="Dreaming Outloud Pro" panose="020F0502020204030204" pitchFamily="66" charset="0"/>
                <a:sym typeface="Fibre"/>
              </a:rPr>
              <a:t>Slobodno vrijeme djece u prvom razredu i njihova subjektivna dobrobit</a:t>
            </a:r>
            <a:endParaRPr lang="en-US" sz="10000" spc="-270" dirty="0">
              <a:solidFill>
                <a:srgbClr val="2B2B2B"/>
              </a:solidFill>
              <a:latin typeface="Dreaming Outloud Pro" panose="020F0502020204030204" pitchFamily="66" charset="0"/>
              <a:ea typeface="Fibre"/>
              <a:cs typeface="Dreaming Outloud Pro" panose="020F0502020204030204" pitchFamily="66" charset="0"/>
              <a:sym typeface="Fibre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53837" y="3669481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9" name="Freeform 19"/>
          <p:cNvSpPr/>
          <p:nvPr/>
        </p:nvSpPr>
        <p:spPr>
          <a:xfrm rot="-10800000">
            <a:off x="16175663" y="3994364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728B0CAF-778B-EE95-79F6-1CD2C488D66C}"/>
              </a:ext>
            </a:extLst>
          </p:cNvPr>
          <p:cNvSpPr txBox="1"/>
          <p:nvPr/>
        </p:nvSpPr>
        <p:spPr>
          <a:xfrm>
            <a:off x="1726059" y="6420098"/>
            <a:ext cx="13581594" cy="2218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71"/>
              </a:lnSpc>
            </a:pPr>
            <a:r>
              <a:rPr lang="hr-HR" sz="4000" spc="-94" dirty="0">
                <a:solidFill>
                  <a:srgbClr val="2B2B2B"/>
                </a:solidFill>
                <a:latin typeface="Georgia Pro Light" panose="02040302050405020303" pitchFamily="18" charset="0"/>
                <a:ea typeface="Fibre"/>
                <a:cs typeface="Fibre"/>
                <a:sym typeface="Fibre"/>
              </a:rPr>
              <a:t>Marina Kotrla Topić, Ana-Marija </a:t>
            </a:r>
            <a:r>
              <a:rPr lang="hr-HR" sz="4000" spc="-94" dirty="0" err="1">
                <a:solidFill>
                  <a:srgbClr val="2B2B2B"/>
                </a:solidFill>
                <a:latin typeface="Georgia Pro Light" panose="02040302050405020303" pitchFamily="18" charset="0"/>
                <a:ea typeface="Fibre"/>
                <a:cs typeface="Fibre"/>
                <a:sym typeface="Fibre"/>
              </a:rPr>
              <a:t>Čango</a:t>
            </a:r>
            <a:r>
              <a:rPr lang="hr-HR" sz="4000" spc="-94" dirty="0">
                <a:solidFill>
                  <a:srgbClr val="2B2B2B"/>
                </a:solidFill>
                <a:latin typeface="Georgia Pro Light" panose="02040302050405020303" pitchFamily="18" charset="0"/>
                <a:ea typeface="Fibre"/>
                <a:cs typeface="Fibre"/>
                <a:sym typeface="Fibre"/>
              </a:rPr>
              <a:t>, Katarina Perić Pavišić, Marija </a:t>
            </a:r>
            <a:r>
              <a:rPr lang="hr-HR" sz="4000" spc="-94" dirty="0" err="1">
                <a:solidFill>
                  <a:srgbClr val="2B2B2B"/>
                </a:solidFill>
                <a:latin typeface="Georgia Pro Light" panose="02040302050405020303" pitchFamily="18" charset="0"/>
                <a:ea typeface="Fibre"/>
                <a:cs typeface="Fibre"/>
                <a:sym typeface="Fibre"/>
              </a:rPr>
              <a:t>Džida</a:t>
            </a:r>
            <a:r>
              <a:rPr lang="hr-HR" sz="4000" spc="-94" dirty="0">
                <a:solidFill>
                  <a:srgbClr val="2B2B2B"/>
                </a:solidFill>
                <a:latin typeface="Georgia Pro Light" panose="02040302050405020303" pitchFamily="18" charset="0"/>
                <a:ea typeface="Fibre"/>
                <a:cs typeface="Fibre"/>
                <a:sym typeface="Fibre"/>
              </a:rPr>
              <a:t>, Maja </a:t>
            </a:r>
            <a:r>
              <a:rPr lang="hr-HR" sz="4000" spc="-94" dirty="0" err="1">
                <a:solidFill>
                  <a:srgbClr val="2B2B2B"/>
                </a:solidFill>
                <a:latin typeface="Georgia Pro Light" panose="02040302050405020303" pitchFamily="18" charset="0"/>
                <a:ea typeface="Fibre"/>
                <a:cs typeface="Fibre"/>
                <a:sym typeface="Fibre"/>
              </a:rPr>
              <a:t>Kućar</a:t>
            </a:r>
            <a:r>
              <a:rPr lang="hr-HR" sz="4000" spc="-94" dirty="0">
                <a:solidFill>
                  <a:srgbClr val="2B2B2B"/>
                </a:solidFill>
                <a:latin typeface="Georgia Pro Light" panose="02040302050405020303" pitchFamily="18" charset="0"/>
                <a:ea typeface="Fibre"/>
                <a:cs typeface="Fibre"/>
                <a:sym typeface="Fibre"/>
              </a:rPr>
              <a:t>, Andreja Brajša-Žganec</a:t>
            </a:r>
          </a:p>
          <a:p>
            <a:pPr algn="ctr">
              <a:lnSpc>
                <a:spcPts val="4371"/>
              </a:lnSpc>
            </a:pPr>
            <a:endParaRPr lang="hr-HR" sz="4000" spc="-94" dirty="0">
              <a:solidFill>
                <a:srgbClr val="2B2B2B"/>
              </a:solidFill>
              <a:latin typeface="Georgia Pro Light" panose="02040302050405020303" pitchFamily="18" charset="0"/>
              <a:ea typeface="Fibre"/>
              <a:cs typeface="Fibre"/>
              <a:sym typeface="Fibre"/>
            </a:endParaRPr>
          </a:p>
          <a:p>
            <a:pPr algn="ctr">
              <a:lnSpc>
                <a:spcPts val="4371"/>
              </a:lnSpc>
            </a:pPr>
            <a:r>
              <a:rPr lang="hr-HR" sz="3000" spc="-94" dirty="0">
                <a:solidFill>
                  <a:srgbClr val="2B2B2B"/>
                </a:solidFill>
                <a:latin typeface="Georgia Pro Light" panose="02040302050405020303" pitchFamily="18" charset="0"/>
                <a:ea typeface="Fibre"/>
                <a:cs typeface="Fibre"/>
                <a:sym typeface="Fibre"/>
              </a:rPr>
              <a:t>Institut društvenih znanosti Ivo Pilar</a:t>
            </a:r>
            <a:endParaRPr lang="en-US" sz="3000" spc="-94" dirty="0">
              <a:solidFill>
                <a:srgbClr val="2B2B2B"/>
              </a:solidFill>
              <a:latin typeface="Georgia Pro Light" panose="02040302050405020303" pitchFamily="18" charset="0"/>
              <a:ea typeface="Fibre"/>
              <a:cs typeface="Fibre"/>
              <a:sym typeface="Fibre"/>
            </a:endParaRPr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18C4B2B2-84B1-A369-9B94-E69295EE215B}"/>
              </a:ext>
            </a:extLst>
          </p:cNvPr>
          <p:cNvSpPr/>
          <p:nvPr/>
        </p:nvSpPr>
        <p:spPr>
          <a:xfrm>
            <a:off x="487270" y="7865412"/>
            <a:ext cx="5085173" cy="2024760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E3481805-EA7A-D843-17F2-2E1A45CFAFD0}"/>
              </a:ext>
            </a:extLst>
          </p:cNvPr>
          <p:cNvSpPr/>
          <p:nvPr/>
        </p:nvSpPr>
        <p:spPr>
          <a:xfrm>
            <a:off x="13352112" y="8872405"/>
            <a:ext cx="1403686" cy="913167"/>
          </a:xfrm>
          <a:custGeom>
            <a:avLst/>
            <a:gdLst/>
            <a:ahLst/>
            <a:cxnLst/>
            <a:rect l="l" t="t" r="r" b="b"/>
            <a:pathLst>
              <a:path w="2466646" h="1595097">
                <a:moveTo>
                  <a:pt x="0" y="0"/>
                </a:moveTo>
                <a:lnTo>
                  <a:pt x="2466645" y="0"/>
                </a:lnTo>
                <a:lnTo>
                  <a:pt x="2466645" y="1595097"/>
                </a:lnTo>
                <a:lnTo>
                  <a:pt x="0" y="1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33BC8BFB-5698-ACEC-171D-8CC44EBBDF2C}"/>
              </a:ext>
            </a:extLst>
          </p:cNvPr>
          <p:cNvSpPr/>
          <p:nvPr/>
        </p:nvSpPr>
        <p:spPr>
          <a:xfrm>
            <a:off x="15018439" y="8821084"/>
            <a:ext cx="2789143" cy="1048251"/>
          </a:xfrm>
          <a:custGeom>
            <a:avLst/>
            <a:gdLst/>
            <a:ahLst/>
            <a:cxnLst/>
            <a:rect l="l" t="t" r="r" b="b"/>
            <a:pathLst>
              <a:path w="4820039" h="1460269">
                <a:moveTo>
                  <a:pt x="0" y="0"/>
                </a:moveTo>
                <a:lnTo>
                  <a:pt x="4820039" y="0"/>
                </a:lnTo>
                <a:lnTo>
                  <a:pt x="4820039" y="1460269"/>
                </a:lnTo>
                <a:lnTo>
                  <a:pt x="0" y="1460269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alphaModFix amt="84000"/>
            </a:blip>
            <a:stretch>
              <a:fillRect r="-26232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7DB48B04-A9EB-1C87-707C-F4FDDF9E66C1}"/>
              </a:ext>
            </a:extLst>
          </p:cNvPr>
          <p:cNvSpPr txBox="1"/>
          <p:nvPr/>
        </p:nvSpPr>
        <p:spPr>
          <a:xfrm>
            <a:off x="3656156" y="584295"/>
            <a:ext cx="12054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Georgia Pro Light" panose="02040302050405020303" pitchFamily="18" charset="0"/>
              </a:rPr>
              <a:t>Znanstveno-stručni</a:t>
            </a:r>
            <a:r>
              <a:rPr lang="en-GB" sz="2400" dirty="0">
                <a:latin typeface="Georgia Pro Light" panose="02040302050405020303" pitchFamily="18" charset="0"/>
              </a:rPr>
              <a:t> </a:t>
            </a:r>
            <a:r>
              <a:rPr lang="en-GB" sz="2400" dirty="0" err="1">
                <a:latin typeface="Georgia Pro Light" panose="02040302050405020303" pitchFamily="18" charset="0"/>
              </a:rPr>
              <a:t>skup</a:t>
            </a:r>
            <a:r>
              <a:rPr lang="en-GB" sz="2400" dirty="0">
                <a:latin typeface="Georgia Pro Light" panose="02040302050405020303" pitchFamily="18" charset="0"/>
              </a:rPr>
              <a:t>: </a:t>
            </a:r>
            <a:r>
              <a:rPr lang="en-GB" sz="2400" dirty="0" err="1">
                <a:latin typeface="Georgia Pro Light" panose="02040302050405020303" pitchFamily="18" charset="0"/>
              </a:rPr>
              <a:t>Psihološke</a:t>
            </a:r>
            <a:r>
              <a:rPr lang="en-GB" sz="2400" dirty="0">
                <a:latin typeface="Georgia Pro Light" panose="02040302050405020303" pitchFamily="18" charset="0"/>
              </a:rPr>
              <a:t> </a:t>
            </a:r>
            <a:r>
              <a:rPr lang="en-GB" sz="2400" dirty="0" err="1">
                <a:latin typeface="Georgia Pro Light" panose="02040302050405020303" pitchFamily="18" charset="0"/>
              </a:rPr>
              <a:t>intervencije</a:t>
            </a:r>
            <a:r>
              <a:rPr lang="en-GB" sz="2400" dirty="0">
                <a:latin typeface="Georgia Pro Light" panose="02040302050405020303" pitchFamily="18" charset="0"/>
              </a:rPr>
              <a:t> u </a:t>
            </a:r>
            <a:r>
              <a:rPr lang="en-GB" sz="2400" dirty="0" err="1">
                <a:latin typeface="Georgia Pro Light" panose="02040302050405020303" pitchFamily="18" charset="0"/>
              </a:rPr>
              <a:t>školstvu</a:t>
            </a:r>
            <a:r>
              <a:rPr lang="en-GB" sz="2400" dirty="0">
                <a:latin typeface="Georgia Pro Light" panose="02040302050405020303" pitchFamily="18" charset="0"/>
              </a:rPr>
              <a:t> </a:t>
            </a:r>
            <a:r>
              <a:rPr lang="en-GB" sz="2400" dirty="0" err="1">
                <a:latin typeface="Georgia Pro Light" panose="02040302050405020303" pitchFamily="18" charset="0"/>
              </a:rPr>
              <a:t>i</a:t>
            </a:r>
            <a:r>
              <a:rPr lang="en-GB" sz="2400" dirty="0">
                <a:latin typeface="Georgia Pro Light" panose="02040302050405020303" pitchFamily="18" charset="0"/>
              </a:rPr>
              <a:t> </a:t>
            </a:r>
            <a:r>
              <a:rPr lang="en-GB" sz="2400" dirty="0" err="1">
                <a:latin typeface="Georgia Pro Light" panose="02040302050405020303" pitchFamily="18" charset="0"/>
              </a:rPr>
              <a:t>zdravstvu</a:t>
            </a:r>
            <a:r>
              <a:rPr lang="en-GB" sz="2400" dirty="0">
                <a:latin typeface="Georgia Pro Light" panose="02040302050405020303" pitchFamily="18" charset="0"/>
              </a:rPr>
              <a:t> II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66EA0-0026-BCAB-5F1C-348EE46C4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B1A314-A4E5-46A1-9723-7FC761DD1522}"/>
              </a:ext>
            </a:extLst>
          </p:cNvPr>
          <p:cNvSpPr/>
          <p:nvPr/>
        </p:nvSpPr>
        <p:spPr>
          <a:xfrm>
            <a:off x="-2683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dirty="0"/>
          </a:p>
          <a:p>
            <a:endParaRPr lang="hr-HR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4F9E5BD0-FD2A-ABDA-9988-E63E3F4A7D19}"/>
              </a:ext>
            </a:extLst>
          </p:cNvPr>
          <p:cNvSpPr txBox="1"/>
          <p:nvPr/>
        </p:nvSpPr>
        <p:spPr>
          <a:xfrm>
            <a:off x="1419160" y="937782"/>
            <a:ext cx="9927266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Rezultati 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C07ADE-9000-C09E-5FC8-598F034A215B}"/>
              </a:ext>
            </a:extLst>
          </p:cNvPr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4C71F8E-B3B6-3AD0-C5DF-60373EE59C80}"/>
              </a:ext>
            </a:extLst>
          </p:cNvPr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9922354-172A-3450-0C0D-67D5BB1F235B}"/>
              </a:ext>
            </a:extLst>
          </p:cNvPr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DF26278-3965-2702-38D9-4E7D3747DD78}"/>
              </a:ext>
            </a:extLst>
          </p:cNvPr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31B635A5-034A-77F3-A5FF-9CB172DBEA44}"/>
              </a:ext>
            </a:extLst>
          </p:cNvPr>
          <p:cNvSpPr/>
          <p:nvPr/>
        </p:nvSpPr>
        <p:spPr>
          <a:xfrm>
            <a:off x="14859000" y="9244317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826DF3E6-DDAD-9A0F-CD02-1EBB450FD123}"/>
              </a:ext>
            </a:extLst>
          </p:cNvPr>
          <p:cNvSpPr txBox="1"/>
          <p:nvPr/>
        </p:nvSpPr>
        <p:spPr>
          <a:xfrm>
            <a:off x="2895600" y="8302363"/>
            <a:ext cx="1173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Otprilike 70% ispitane djece provede između jednog i četiri sata u danu baveći se fizičkom aktivnošću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220B5EC-B91E-A6D3-3876-24B0CE61F5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11257" y="2192946"/>
            <a:ext cx="13282874" cy="57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22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E4E40-447F-25B3-48FD-C74DE0B49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76EA3A6-DBCE-AF01-B109-0C454C8576E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dirty="0"/>
          </a:p>
          <a:p>
            <a:endParaRPr lang="hr-HR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DB5431D-A69C-0F01-F913-257CC35913FC}"/>
              </a:ext>
            </a:extLst>
          </p:cNvPr>
          <p:cNvSpPr txBox="1"/>
          <p:nvPr/>
        </p:nvSpPr>
        <p:spPr>
          <a:xfrm>
            <a:off x="1419160" y="937782"/>
            <a:ext cx="9927266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Rezultati 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CE34CAE-65E9-AB4E-60F5-F2F782BE5308}"/>
              </a:ext>
            </a:extLst>
          </p:cNvPr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54A0931-85A5-5D81-F10C-CF50A19368B7}"/>
              </a:ext>
            </a:extLst>
          </p:cNvPr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7F8BC42-03BF-D86D-8D26-A157CAB417B1}"/>
              </a:ext>
            </a:extLst>
          </p:cNvPr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1BA2905-2DF7-39CD-3F90-F342C103B2F3}"/>
              </a:ext>
            </a:extLst>
          </p:cNvPr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61AAE0BF-6C11-6761-C5F3-806A95EDAA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3935" y="2300920"/>
            <a:ext cx="13055105" cy="6379792"/>
          </a:xfrm>
          <a:prstGeom prst="rect">
            <a:avLst/>
          </a:prstGeom>
        </p:spPr>
      </p:pic>
      <p:sp>
        <p:nvSpPr>
          <p:cNvPr id="3" name="Freeform 20">
            <a:extLst>
              <a:ext uri="{FF2B5EF4-FFF2-40B4-BE49-F238E27FC236}">
                <a16:creationId xmlns:a16="http://schemas.microsoft.com/office/drawing/2014/main" id="{9837E072-06B6-0CB1-8A8B-26445C773E2E}"/>
              </a:ext>
            </a:extLst>
          </p:cNvPr>
          <p:cNvSpPr/>
          <p:nvPr/>
        </p:nvSpPr>
        <p:spPr>
          <a:xfrm>
            <a:off x="14859000" y="9244317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05397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BF20DE5-FCA1-6461-3FB7-B4572BDAEAD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b="1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A0BC5920-4599-E0DE-364B-2E77DA9F3EA5}"/>
              </a:ext>
            </a:extLst>
          </p:cNvPr>
          <p:cNvSpPr txBox="1"/>
          <p:nvPr/>
        </p:nvSpPr>
        <p:spPr>
          <a:xfrm>
            <a:off x="419100" y="672744"/>
            <a:ext cx="9927266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Rezultati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A1B7155-4292-BBCC-3350-D0855AF3C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72015"/>
            <a:ext cx="6714566" cy="53768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20">
            <a:extLst>
              <a:ext uri="{FF2B5EF4-FFF2-40B4-BE49-F238E27FC236}">
                <a16:creationId xmlns:a16="http://schemas.microsoft.com/office/drawing/2014/main" id="{74246AF7-B39A-F6DC-44F6-A2D1EB7B84D2}"/>
              </a:ext>
            </a:extLst>
          </p:cNvPr>
          <p:cNvSpPr/>
          <p:nvPr/>
        </p:nvSpPr>
        <p:spPr>
          <a:xfrm>
            <a:off x="14859000" y="9244317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99B2815-627C-3222-CAEF-9164BFA39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855915"/>
            <a:ext cx="6976001" cy="55862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9372431E-8064-FB3D-D780-F5D91B2E88AB}"/>
              </a:ext>
            </a:extLst>
          </p:cNvPr>
          <p:cNvSpPr txBox="1"/>
          <p:nvPr/>
        </p:nvSpPr>
        <p:spPr>
          <a:xfrm>
            <a:off x="2362200" y="7969420"/>
            <a:ext cx="131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Vikendom se povećava udio djece u uzorku koja uređaje digitalne tehnologije koriste dva do četiri sata!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34750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0D368-1919-0B29-4BB4-39B4E7F89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9ACE22B-ECD3-8062-CA12-746981FF7FE7}"/>
              </a:ext>
            </a:extLst>
          </p:cNvPr>
          <p:cNvSpPr/>
          <p:nvPr/>
        </p:nvSpPr>
        <p:spPr>
          <a:xfrm>
            <a:off x="0" y="-4252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dirty="0"/>
          </a:p>
          <a:p>
            <a:endParaRPr lang="hr-HR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E407B88-783E-A867-0BA0-BFB37662C8D8}"/>
              </a:ext>
            </a:extLst>
          </p:cNvPr>
          <p:cNvSpPr txBox="1"/>
          <p:nvPr/>
        </p:nvSpPr>
        <p:spPr>
          <a:xfrm>
            <a:off x="1419160" y="937782"/>
            <a:ext cx="9927266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Rezultati 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1ADB45E-D544-D83F-2EDD-4EA11EC5DA80}"/>
              </a:ext>
            </a:extLst>
          </p:cNvPr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F9A880B-027E-E415-FCE3-EE079ED5927C}"/>
              </a:ext>
            </a:extLst>
          </p:cNvPr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075B372-2F3B-A193-E64A-0531333E85A9}"/>
              </a:ext>
            </a:extLst>
          </p:cNvPr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4A15D59-0ADB-078A-8ABB-E135874C2059}"/>
              </a:ext>
            </a:extLst>
          </p:cNvPr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aphicFrame>
        <p:nvGraphicFramePr>
          <p:cNvPr id="3" name="Grafikon 2">
            <a:extLst>
              <a:ext uri="{FF2B5EF4-FFF2-40B4-BE49-F238E27FC236}">
                <a16:creationId xmlns:a16="http://schemas.microsoft.com/office/drawing/2014/main" id="{67DFA54F-DE5E-13C2-C7D9-1C66F6E6CB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822419"/>
              </p:ext>
            </p:extLst>
          </p:nvPr>
        </p:nvGraphicFramePr>
        <p:xfrm>
          <a:off x="2491675" y="2375359"/>
          <a:ext cx="13304650" cy="6632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9" name="Freeform 20">
            <a:extLst>
              <a:ext uri="{FF2B5EF4-FFF2-40B4-BE49-F238E27FC236}">
                <a16:creationId xmlns:a16="http://schemas.microsoft.com/office/drawing/2014/main" id="{29DD766E-8D95-9F94-8DE6-B0BC151A4BDE}"/>
              </a:ext>
            </a:extLst>
          </p:cNvPr>
          <p:cNvSpPr/>
          <p:nvPr/>
        </p:nvSpPr>
        <p:spPr>
          <a:xfrm>
            <a:off x="14859000" y="9244317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64770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85ED5-4762-1543-0DB2-31E78AF15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E8658B-0299-50F9-403C-6309B64D5D9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dirty="0"/>
          </a:p>
          <a:p>
            <a:endParaRPr lang="hr-HR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7949766-6CC3-CFFA-5444-52A7A4ACE4AC}"/>
              </a:ext>
            </a:extLst>
          </p:cNvPr>
          <p:cNvSpPr txBox="1"/>
          <p:nvPr/>
        </p:nvSpPr>
        <p:spPr>
          <a:xfrm>
            <a:off x="1419160" y="937782"/>
            <a:ext cx="9927266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Rezultati 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F246DDD-12E6-AF4E-55C3-385885BB1977}"/>
              </a:ext>
            </a:extLst>
          </p:cNvPr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0902E1D-2070-39A0-038F-F28131A965EA}"/>
              </a:ext>
            </a:extLst>
          </p:cNvPr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4E8ED27-9EC3-0FBF-29A8-1D38FFC8A73B}"/>
              </a:ext>
            </a:extLst>
          </p:cNvPr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016A63E-999C-3E9A-DA6D-B695C5D99E3B}"/>
              </a:ext>
            </a:extLst>
          </p:cNvPr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20">
            <a:extLst>
              <a:ext uri="{FF2B5EF4-FFF2-40B4-BE49-F238E27FC236}">
                <a16:creationId xmlns:a16="http://schemas.microsoft.com/office/drawing/2014/main" id="{4EDAE45A-BEB5-1BD3-7122-1AD6B5C37772}"/>
              </a:ext>
            </a:extLst>
          </p:cNvPr>
          <p:cNvSpPr/>
          <p:nvPr/>
        </p:nvSpPr>
        <p:spPr>
          <a:xfrm>
            <a:off x="14859000" y="9244317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graphicFrame>
        <p:nvGraphicFramePr>
          <p:cNvPr id="9" name="Grafikon 8">
            <a:extLst>
              <a:ext uri="{FF2B5EF4-FFF2-40B4-BE49-F238E27FC236}">
                <a16:creationId xmlns:a16="http://schemas.microsoft.com/office/drawing/2014/main" id="{52C5D03A-6FD8-393A-88A1-EC0CB48A0E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6131875"/>
              </p:ext>
            </p:extLst>
          </p:nvPr>
        </p:nvGraphicFramePr>
        <p:xfrm>
          <a:off x="3482464" y="2537734"/>
          <a:ext cx="10820399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1790947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09DB3-44A0-EE5A-915E-89A456075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F802702-2154-D2F3-056B-0A47ED16BBA4}"/>
              </a:ext>
            </a:extLst>
          </p:cNvPr>
          <p:cNvSpPr/>
          <p:nvPr/>
        </p:nvSpPr>
        <p:spPr>
          <a:xfrm>
            <a:off x="-34344" y="-11729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dirty="0"/>
          </a:p>
          <a:p>
            <a:endParaRPr lang="hr-HR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2D03ED0-5B98-CE19-8DF2-F16AFFAC7086}"/>
              </a:ext>
            </a:extLst>
          </p:cNvPr>
          <p:cNvSpPr txBox="1"/>
          <p:nvPr/>
        </p:nvSpPr>
        <p:spPr>
          <a:xfrm>
            <a:off x="990600" y="177088"/>
            <a:ext cx="9927266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Rezultati 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FCAE58C-BCE9-F66E-168D-190C7B4F0BE3}"/>
              </a:ext>
            </a:extLst>
          </p:cNvPr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CF0C729-E9EA-D5E7-C669-A05B4F198F9C}"/>
              </a:ext>
            </a:extLst>
          </p:cNvPr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9E8CD4E-17B1-740A-E818-AAAA1850D0C4}"/>
              </a:ext>
            </a:extLst>
          </p:cNvPr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C404299-8120-6D32-5AFA-E4CD9E288FC1}"/>
              </a:ext>
            </a:extLst>
          </p:cNvPr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20">
            <a:extLst>
              <a:ext uri="{FF2B5EF4-FFF2-40B4-BE49-F238E27FC236}">
                <a16:creationId xmlns:a16="http://schemas.microsoft.com/office/drawing/2014/main" id="{DA26CF6C-9EB7-898C-18D3-6F8E51FA3774}"/>
              </a:ext>
            </a:extLst>
          </p:cNvPr>
          <p:cNvSpPr/>
          <p:nvPr/>
        </p:nvSpPr>
        <p:spPr>
          <a:xfrm>
            <a:off x="14859000" y="9244317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BE104BE-743C-3516-D139-2BADA2BF244A}"/>
              </a:ext>
            </a:extLst>
          </p:cNvPr>
          <p:cNvSpPr txBox="1"/>
          <p:nvPr/>
        </p:nvSpPr>
        <p:spPr>
          <a:xfrm>
            <a:off x="3204134" y="7847996"/>
            <a:ext cx="10744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Roditelji najčešće prakticiraju aktivnosti iz kategorije formalnog literarnog okruženja, </a:t>
            </a:r>
          </a:p>
          <a:p>
            <a:r>
              <a:rPr lang="hr-HR" sz="2400" dirty="0"/>
              <a:t>a najrjeđe iz kategorije digitalnog literarnog okruženja! </a:t>
            </a:r>
            <a:endParaRPr lang="en-GB" sz="2400" dirty="0"/>
          </a:p>
        </p:txBody>
      </p:sp>
      <p:graphicFrame>
        <p:nvGraphicFramePr>
          <p:cNvPr id="11" name="Grafikon 10">
            <a:extLst>
              <a:ext uri="{FF2B5EF4-FFF2-40B4-BE49-F238E27FC236}">
                <a16:creationId xmlns:a16="http://schemas.microsoft.com/office/drawing/2014/main" id="{8F9009B4-1384-D029-109E-BEDB6F75CE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5223396"/>
              </p:ext>
            </p:extLst>
          </p:nvPr>
        </p:nvGraphicFramePr>
        <p:xfrm>
          <a:off x="3886200" y="2476500"/>
          <a:ext cx="10744199" cy="5009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4044273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BCA05-E59C-B111-C9C9-BB22C6948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85420D-9779-EED3-5B95-3D678FD50F5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pPr algn="l"/>
            <a:endParaRPr lang="en-GB"/>
          </a:p>
          <a:p>
            <a:pPr algn="l"/>
            <a:endParaRPr lang="en-GB"/>
          </a:p>
          <a:p>
            <a:endParaRPr lang="en-GB" b="0" i="0" u="none" strike="noStrike" baseline="0">
              <a:latin typeface="Times New Roman" panose="02020603050405020304" pitchFamily="18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CB92FF3-BCE1-B9BD-820C-53B14D44F3F7}"/>
              </a:ext>
            </a:extLst>
          </p:cNvPr>
          <p:cNvSpPr txBox="1"/>
          <p:nvPr/>
        </p:nvSpPr>
        <p:spPr>
          <a:xfrm>
            <a:off x="1419160" y="937782"/>
            <a:ext cx="9927266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Rezultati - dobrobit 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BDD67F4-1B2D-D5D1-BE1A-AE10990AAA40}"/>
              </a:ext>
            </a:extLst>
          </p:cNvPr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FCAF4F7-0A39-4690-71EB-663489E4DDE7}"/>
              </a:ext>
            </a:extLst>
          </p:cNvPr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256C97C-F303-F12B-DD78-3FF916DEC329}"/>
              </a:ext>
            </a:extLst>
          </p:cNvPr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9FAB7B2-57E7-457A-756A-F60CEC2D9F3D}"/>
              </a:ext>
            </a:extLst>
          </p:cNvPr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F3E3B3F-8B9A-1398-851B-D47156A178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018" y="2552700"/>
            <a:ext cx="8282852" cy="6636816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69D260C2-A38D-62A6-8370-C9582DBA80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8541" y="5350711"/>
            <a:ext cx="5991225" cy="480060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21BDDC84-1D98-BE69-9345-E0B0916C9D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60040" y="550111"/>
            <a:ext cx="5991225" cy="4800600"/>
          </a:xfrm>
          <a:prstGeom prst="rect">
            <a:avLst/>
          </a:prstGeom>
        </p:spPr>
      </p:pic>
      <p:sp>
        <p:nvSpPr>
          <p:cNvPr id="15" name="Freeform 20">
            <a:extLst>
              <a:ext uri="{FF2B5EF4-FFF2-40B4-BE49-F238E27FC236}">
                <a16:creationId xmlns:a16="http://schemas.microsoft.com/office/drawing/2014/main" id="{14C79E8F-8034-5903-0891-D5D8525F567C}"/>
              </a:ext>
            </a:extLst>
          </p:cNvPr>
          <p:cNvSpPr/>
          <p:nvPr/>
        </p:nvSpPr>
        <p:spPr>
          <a:xfrm>
            <a:off x="15047784" y="9164201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90121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A3D3B-E36A-2A0F-0D2F-8E14F0D47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10A3179-6585-9C3D-425D-63105EB85A5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BAA1C5C-C6AD-FC2C-FF4E-A091A9C40833}"/>
              </a:ext>
            </a:extLst>
          </p:cNvPr>
          <p:cNvSpPr txBox="1"/>
          <p:nvPr/>
        </p:nvSpPr>
        <p:spPr>
          <a:xfrm>
            <a:off x="162707" y="259673"/>
            <a:ext cx="11572093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Dobrobit i slobodno vrijeme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EA1AA81-16A5-A295-9040-4DECACD91A89}"/>
              </a:ext>
            </a:extLst>
          </p:cNvPr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E67E0F0-1B48-1475-1E73-89F1CE98C709}"/>
              </a:ext>
            </a:extLst>
          </p:cNvPr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8D4A1B1-0F63-1472-4EA0-38DA87BA8043}"/>
              </a:ext>
            </a:extLst>
          </p:cNvPr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9CA8C6A-1FF6-CDBA-19E5-E0BB0BB8D1E5}"/>
              </a:ext>
            </a:extLst>
          </p:cNvPr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aphicFrame>
        <p:nvGraphicFramePr>
          <p:cNvPr id="10" name="Tablica 9">
            <a:extLst>
              <a:ext uri="{FF2B5EF4-FFF2-40B4-BE49-F238E27FC236}">
                <a16:creationId xmlns:a16="http://schemas.microsoft.com/office/drawing/2014/main" id="{DBC95C30-51CF-7DA3-6AF9-92A943E42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29250"/>
              </p:ext>
            </p:extLst>
          </p:nvPr>
        </p:nvGraphicFramePr>
        <p:xfrm>
          <a:off x="2628900" y="1485900"/>
          <a:ext cx="13030199" cy="6896176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573119">
                  <a:extLst>
                    <a:ext uri="{9D8B030D-6E8A-4147-A177-3AD203B41FA5}">
                      <a16:colId xmlns:a16="http://schemas.microsoft.com/office/drawing/2014/main" val="3185471288"/>
                    </a:ext>
                  </a:extLst>
                </a:gridCol>
                <a:gridCol w="1048746">
                  <a:extLst>
                    <a:ext uri="{9D8B030D-6E8A-4147-A177-3AD203B41FA5}">
                      <a16:colId xmlns:a16="http://schemas.microsoft.com/office/drawing/2014/main" val="4004292076"/>
                    </a:ext>
                  </a:extLst>
                </a:gridCol>
                <a:gridCol w="385104">
                  <a:extLst>
                    <a:ext uri="{9D8B030D-6E8A-4147-A177-3AD203B41FA5}">
                      <a16:colId xmlns:a16="http://schemas.microsoft.com/office/drawing/2014/main" val="595287614"/>
                    </a:ext>
                  </a:extLst>
                </a:gridCol>
                <a:gridCol w="1002323">
                  <a:extLst>
                    <a:ext uri="{9D8B030D-6E8A-4147-A177-3AD203B41FA5}">
                      <a16:colId xmlns:a16="http://schemas.microsoft.com/office/drawing/2014/main" val="1592283553"/>
                    </a:ext>
                  </a:extLst>
                </a:gridCol>
                <a:gridCol w="1002323">
                  <a:extLst>
                    <a:ext uri="{9D8B030D-6E8A-4147-A177-3AD203B41FA5}">
                      <a16:colId xmlns:a16="http://schemas.microsoft.com/office/drawing/2014/main" val="3459291834"/>
                    </a:ext>
                  </a:extLst>
                </a:gridCol>
                <a:gridCol w="1002323">
                  <a:extLst>
                    <a:ext uri="{9D8B030D-6E8A-4147-A177-3AD203B41FA5}">
                      <a16:colId xmlns:a16="http://schemas.microsoft.com/office/drawing/2014/main" val="1714195769"/>
                    </a:ext>
                  </a:extLst>
                </a:gridCol>
                <a:gridCol w="1002323">
                  <a:extLst>
                    <a:ext uri="{9D8B030D-6E8A-4147-A177-3AD203B41FA5}">
                      <a16:colId xmlns:a16="http://schemas.microsoft.com/office/drawing/2014/main" val="2509041920"/>
                    </a:ext>
                  </a:extLst>
                </a:gridCol>
                <a:gridCol w="1002323">
                  <a:extLst>
                    <a:ext uri="{9D8B030D-6E8A-4147-A177-3AD203B41FA5}">
                      <a16:colId xmlns:a16="http://schemas.microsoft.com/office/drawing/2014/main" val="440669535"/>
                    </a:ext>
                  </a:extLst>
                </a:gridCol>
                <a:gridCol w="1002323">
                  <a:extLst>
                    <a:ext uri="{9D8B030D-6E8A-4147-A177-3AD203B41FA5}">
                      <a16:colId xmlns:a16="http://schemas.microsoft.com/office/drawing/2014/main" val="3705890203"/>
                    </a:ext>
                  </a:extLst>
                </a:gridCol>
                <a:gridCol w="1002323">
                  <a:extLst>
                    <a:ext uri="{9D8B030D-6E8A-4147-A177-3AD203B41FA5}">
                      <a16:colId xmlns:a16="http://schemas.microsoft.com/office/drawing/2014/main" val="3988253893"/>
                    </a:ext>
                  </a:extLst>
                </a:gridCol>
                <a:gridCol w="1002323">
                  <a:extLst>
                    <a:ext uri="{9D8B030D-6E8A-4147-A177-3AD203B41FA5}">
                      <a16:colId xmlns:a16="http://schemas.microsoft.com/office/drawing/2014/main" val="2527128615"/>
                    </a:ext>
                  </a:extLst>
                </a:gridCol>
                <a:gridCol w="1002323">
                  <a:extLst>
                    <a:ext uri="{9D8B030D-6E8A-4147-A177-3AD203B41FA5}">
                      <a16:colId xmlns:a16="http://schemas.microsoft.com/office/drawing/2014/main" val="2221503499"/>
                    </a:ext>
                  </a:extLst>
                </a:gridCol>
                <a:gridCol w="1002323">
                  <a:extLst>
                    <a:ext uri="{9D8B030D-6E8A-4147-A177-3AD203B41FA5}">
                      <a16:colId xmlns:a16="http://schemas.microsoft.com/office/drawing/2014/main" val="2846445855"/>
                    </a:ext>
                  </a:extLst>
                </a:gridCol>
              </a:tblGrid>
              <a:tr h="505069">
                <a:tc gridSpan="1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 Prikaz korelacija subjektivne dobrobiti djece i prosječnog vremena provedenog u različitim aktivnostima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168" marT="43901" marB="43901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168" marT="43901" marB="43901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168" marT="43901" marB="43901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168" marT="43901" marB="43901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168" marT="43901" marB="43901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168" marT="43901" marB="43901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168" marT="43901" marB="43901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168" marT="43901" marB="43901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168" marT="43901" marB="43901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168" marT="43901" marB="43901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168" marT="43901" marB="43901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168" marT="43901" marB="43901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3168" marT="43901" marB="43901" anchor="ctr"/>
                </a:tc>
                <a:extLst>
                  <a:ext uri="{0D108BD9-81ED-4DB2-BD59-A6C34878D82A}">
                    <a16:rowId xmlns:a16="http://schemas.microsoft.com/office/drawing/2014/main" val="3080306367"/>
                  </a:ext>
                </a:extLst>
              </a:tr>
              <a:tr h="5239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Varijable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87802" marT="21951" marB="21951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Sreća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87802" marT="21951" marB="21951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Zadovoljstvo obitelji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87802" marT="21951" marB="21951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Zadovoljstvo prijateljima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87802" marT="21951" marB="21951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Čitanje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87802" marT="21951" marB="21951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Fizička aktivnost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87802" marT="21951" marB="21951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Digitalna tehnologija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87802" marT="21951" marB="21951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742682"/>
                  </a:ext>
                </a:extLst>
              </a:tr>
              <a:tr h="5156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Sreća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—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extLst>
                  <a:ext uri="{0D108BD9-81ED-4DB2-BD59-A6C34878D82A}">
                    <a16:rowId xmlns:a16="http://schemas.microsoft.com/office/drawing/2014/main" val="1527699541"/>
                  </a:ext>
                </a:extLst>
              </a:tr>
              <a:tr h="7442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Zadovoljstvo obitelji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0" kern="0" dirty="0">
                          <a:solidFill>
                            <a:schemeClr val="tx1"/>
                          </a:solidFill>
                          <a:effectLst/>
                        </a:rPr>
                        <a:t>0.148</a:t>
                      </a:r>
                      <a:endParaRPr lang="hr-HR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0" kern="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endParaRPr lang="hr-HR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—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extLst>
                  <a:ext uri="{0D108BD9-81ED-4DB2-BD59-A6C34878D82A}">
                    <a16:rowId xmlns:a16="http://schemas.microsoft.com/office/drawing/2014/main" val="3046279931"/>
                  </a:ext>
                </a:extLst>
              </a:tr>
              <a:tr h="972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Zadovoljstvo prijateljima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0.118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0.131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—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extLst>
                  <a:ext uri="{0D108BD9-81ED-4DB2-BD59-A6C34878D82A}">
                    <a16:rowId xmlns:a16="http://schemas.microsoft.com/office/drawing/2014/main" val="2450227142"/>
                  </a:ext>
                </a:extLst>
              </a:tr>
              <a:tr h="972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Čitanje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-0.115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0.033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-0.029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—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extLst>
                  <a:ext uri="{0D108BD9-81ED-4DB2-BD59-A6C34878D82A}">
                    <a16:rowId xmlns:a16="http://schemas.microsoft.com/office/drawing/2014/main" val="1128275255"/>
                  </a:ext>
                </a:extLst>
              </a:tr>
              <a:tr h="12012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Fizička aktivnost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0.077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solidFill>
                            <a:srgbClr val="FF0000"/>
                          </a:solidFill>
                          <a:effectLst/>
                        </a:rPr>
                        <a:t>0.165</a:t>
                      </a:r>
                      <a:endParaRPr lang="hr-HR" sz="18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hr-HR" sz="1800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0.092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0.083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—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extLst>
                  <a:ext uri="{0D108BD9-81ED-4DB2-BD59-A6C34878D82A}">
                    <a16:rowId xmlns:a16="http://schemas.microsoft.com/office/drawing/2014/main" val="1149748439"/>
                  </a:ext>
                </a:extLst>
              </a:tr>
              <a:tr h="1011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Digitalna tehnologija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0.089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-0.024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-0.043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0" kern="0" dirty="0">
                          <a:solidFill>
                            <a:srgbClr val="FF0000"/>
                          </a:solidFill>
                          <a:effectLst/>
                        </a:rPr>
                        <a:t>-0.141</a:t>
                      </a:r>
                      <a:endParaRPr lang="hr-HR" sz="1800" b="0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0" kern="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hr-HR" sz="1800" b="0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0.109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—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802" marR="0" marT="79022" marB="731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87802" marT="79022" marB="7317" anchor="ctr"/>
                </a:tc>
                <a:extLst>
                  <a:ext uri="{0D108BD9-81ED-4DB2-BD59-A6C34878D82A}">
                    <a16:rowId xmlns:a16="http://schemas.microsoft.com/office/drawing/2014/main" val="4248996014"/>
                  </a:ext>
                </a:extLst>
              </a:tr>
              <a:tr h="248309">
                <a:tc gridSpan="1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* p &lt; .05, ** p &lt; .01, *** p &lt; .001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7" marR="7317" marT="7317" marB="7317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7" marR="7317" marT="7317" marB="7317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7" marR="7317" marT="7317" marB="7317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7" marR="7317" marT="7317" marB="7317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7" marR="7317" marT="7317" marB="7317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7" marR="7317" marT="7317" marB="7317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7" marR="7317" marT="7317" marB="7317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7" marR="7317" marT="7317" marB="7317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7" marR="7317" marT="7317" marB="7317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7" marR="7317" marT="7317" marB="7317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7" marR="7317" marT="7317" marB="7317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7" marR="7317" marT="7317" marB="7317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17" marR="7317" marT="7317" marB="7317" anchor="ctr"/>
                </a:tc>
                <a:extLst>
                  <a:ext uri="{0D108BD9-81ED-4DB2-BD59-A6C34878D82A}">
                    <a16:rowId xmlns:a16="http://schemas.microsoft.com/office/drawing/2014/main" val="4079856617"/>
                  </a:ext>
                </a:extLst>
              </a:tr>
            </a:tbl>
          </a:graphicData>
        </a:graphic>
      </p:graphicFrame>
      <p:sp>
        <p:nvSpPr>
          <p:cNvPr id="3" name="Freeform 20">
            <a:extLst>
              <a:ext uri="{FF2B5EF4-FFF2-40B4-BE49-F238E27FC236}">
                <a16:creationId xmlns:a16="http://schemas.microsoft.com/office/drawing/2014/main" id="{05E5BA51-0D53-C3DB-285F-2F3090B47D31}"/>
              </a:ext>
            </a:extLst>
          </p:cNvPr>
          <p:cNvSpPr/>
          <p:nvPr/>
        </p:nvSpPr>
        <p:spPr>
          <a:xfrm>
            <a:off x="14859000" y="9244317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2702D65B-34CA-A104-F098-0FC3E9569D34}"/>
              </a:ext>
            </a:extLst>
          </p:cNvPr>
          <p:cNvSpPr txBox="1"/>
          <p:nvPr/>
        </p:nvSpPr>
        <p:spPr>
          <a:xfrm>
            <a:off x="2424663" y="8881734"/>
            <a:ext cx="1164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Djeca koja više vremena provode u fizičkim aktivnostima, zadovoljnija su svojom obitelji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20012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119CB-4D84-178A-1F3C-6205AC1DD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0998B94-07B3-787A-C75D-AFA10EF751E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A3AA844-B29B-33DA-25D0-7EB58D6905AB}"/>
              </a:ext>
            </a:extLst>
          </p:cNvPr>
          <p:cNvSpPr txBox="1"/>
          <p:nvPr/>
        </p:nvSpPr>
        <p:spPr>
          <a:xfrm>
            <a:off x="307300" y="723088"/>
            <a:ext cx="15654083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Dobrobit i pojedine fizičke aktivnosti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2C10263-1701-7402-2AE8-DE1F070C3522}"/>
              </a:ext>
            </a:extLst>
          </p:cNvPr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EBDEE11-CD28-445D-21FE-2DB91B218DBC}"/>
              </a:ext>
            </a:extLst>
          </p:cNvPr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E635AA7-24F9-749F-443D-1CCE55872279}"/>
              </a:ext>
            </a:extLst>
          </p:cNvPr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697343B-2FA1-6655-395A-8B46243BE02B}"/>
              </a:ext>
            </a:extLst>
          </p:cNvPr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051F0F62-BB7F-265A-DF8C-D7DBA273E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11380"/>
              </p:ext>
            </p:extLst>
          </p:nvPr>
        </p:nvGraphicFramePr>
        <p:xfrm>
          <a:off x="2326617" y="2603182"/>
          <a:ext cx="14268222" cy="5136039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495322">
                  <a:extLst>
                    <a:ext uri="{9D8B030D-6E8A-4147-A177-3AD203B41FA5}">
                      <a16:colId xmlns:a16="http://schemas.microsoft.com/office/drawing/2014/main" val="3665084861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4080242430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52337350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650035839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93945746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94222205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3008465556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892698174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814999671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07937520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427738371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30006868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3882129548"/>
                    </a:ext>
                  </a:extLst>
                </a:gridCol>
              </a:tblGrid>
              <a:tr h="236630">
                <a:tc gridSpan="1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Prikaz korelacija dječje subjektivne dobrobiti i različitih fizičkih aktivnosti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84476" marT="50686" marB="50686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941691"/>
                  </a:ext>
                </a:extLst>
              </a:tr>
              <a:tr h="327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Varijable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101372" marT="25343" marB="25343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Sreća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101372" marT="25343" marB="25343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Zadovoljstvo obitelji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101372" marT="25343" marB="25343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Zadovoljstvo prijateljima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101372" marT="25343" marB="25343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Igra na otvorenom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101372" marT="25343" marB="25343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Šetnja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101372" marT="25343" marB="25343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Bicikl, romobil, koturaljke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101372" marT="25343" marB="25343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91469"/>
                  </a:ext>
                </a:extLst>
              </a:tr>
              <a:tr h="376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Sreća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—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extLst>
                  <a:ext uri="{0D108BD9-81ED-4DB2-BD59-A6C34878D82A}">
                    <a16:rowId xmlns:a16="http://schemas.microsoft.com/office/drawing/2014/main" val="1812911822"/>
                  </a:ext>
                </a:extLst>
              </a:tr>
              <a:tr h="659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Zadovoljstvo obitelji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0.148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*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—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extLst>
                  <a:ext uri="{0D108BD9-81ED-4DB2-BD59-A6C34878D82A}">
                    <a16:rowId xmlns:a16="http://schemas.microsoft.com/office/drawing/2014/main" val="3356445083"/>
                  </a:ext>
                </a:extLst>
              </a:tr>
              <a:tr h="659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Zadovoljstvo prijateljima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0.118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0.131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—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extLst>
                  <a:ext uri="{0D108BD9-81ED-4DB2-BD59-A6C34878D82A}">
                    <a16:rowId xmlns:a16="http://schemas.microsoft.com/office/drawing/2014/main" val="4061020425"/>
                  </a:ext>
                </a:extLst>
              </a:tr>
              <a:tr h="659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Igranje na otvorenom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>
                          <a:solidFill>
                            <a:srgbClr val="FF0000"/>
                          </a:solidFill>
                          <a:effectLst/>
                        </a:rPr>
                        <a:t>0.182</a:t>
                      </a:r>
                      <a:endParaRPr lang="hr-HR" sz="1800" b="1" kern="10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solidFill>
                            <a:srgbClr val="FF0000"/>
                          </a:solidFill>
                          <a:effectLst/>
                        </a:rPr>
                        <a:t>**</a:t>
                      </a:r>
                      <a:endParaRPr lang="hr-HR" sz="18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0.074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0.030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—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extLst>
                  <a:ext uri="{0D108BD9-81ED-4DB2-BD59-A6C34878D82A}">
                    <a16:rowId xmlns:a16="http://schemas.microsoft.com/office/drawing/2014/main" val="1139010355"/>
                  </a:ext>
                </a:extLst>
              </a:tr>
              <a:tr h="659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Šetnja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0.079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0.059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0.027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0.538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***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—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extLst>
                  <a:ext uri="{0D108BD9-81ED-4DB2-BD59-A6C34878D82A}">
                    <a16:rowId xmlns:a16="http://schemas.microsoft.com/office/drawing/2014/main" val="2532490565"/>
                  </a:ext>
                </a:extLst>
              </a:tr>
              <a:tr h="659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Bicikl, romobil, koturaljke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>
                          <a:solidFill>
                            <a:srgbClr val="FF0000"/>
                          </a:solidFill>
                          <a:effectLst/>
                        </a:rPr>
                        <a:t>0.224</a:t>
                      </a:r>
                      <a:endParaRPr lang="hr-HR" sz="1800" b="1" kern="10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solidFill>
                            <a:srgbClr val="FF0000"/>
                          </a:solidFill>
                          <a:effectLst/>
                        </a:rPr>
                        <a:t>***</a:t>
                      </a:r>
                      <a:endParaRPr lang="hr-HR" sz="18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0.028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0.113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0.534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***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0.508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***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01372" marT="91234" marB="8448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—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72" marR="0" marT="91234" marB="84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101372" marT="91234" marB="8448" anchor="ctr"/>
                </a:tc>
                <a:extLst>
                  <a:ext uri="{0D108BD9-81ED-4DB2-BD59-A6C34878D82A}">
                    <a16:rowId xmlns:a16="http://schemas.microsoft.com/office/drawing/2014/main" val="3768931693"/>
                  </a:ext>
                </a:extLst>
              </a:tr>
              <a:tr h="151329">
                <a:tc gridSpan="1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* p &lt; .05, ** p &lt; .01, *** p &lt; .001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48" marR="8448" marT="8448" marB="8448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926620"/>
                  </a:ext>
                </a:extLst>
              </a:tr>
            </a:tbl>
          </a:graphicData>
        </a:graphic>
      </p:graphicFrame>
      <p:sp>
        <p:nvSpPr>
          <p:cNvPr id="9" name="Freeform 20">
            <a:extLst>
              <a:ext uri="{FF2B5EF4-FFF2-40B4-BE49-F238E27FC236}">
                <a16:creationId xmlns:a16="http://schemas.microsoft.com/office/drawing/2014/main" id="{B7017E0D-844C-8732-F7BD-12E9128F6479}"/>
              </a:ext>
            </a:extLst>
          </p:cNvPr>
          <p:cNvSpPr/>
          <p:nvPr/>
        </p:nvSpPr>
        <p:spPr>
          <a:xfrm>
            <a:off x="14788310" y="9120355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FAA2CB39-4A69-D910-473C-065AA9E10F2C}"/>
              </a:ext>
            </a:extLst>
          </p:cNvPr>
          <p:cNvSpPr txBox="1"/>
          <p:nvPr/>
        </p:nvSpPr>
        <p:spPr>
          <a:xfrm>
            <a:off x="3057281" y="8179100"/>
            <a:ext cx="1135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Djeca koja se češće igraju na otvorenom i češće voze bicikl, romobil ili koturaljke su sretnija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49349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DD4EF-FE82-CBEF-A0C8-4CB8D60DE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345FED2-D1E3-0634-6201-EF42A16358C5}"/>
              </a:ext>
            </a:extLst>
          </p:cNvPr>
          <p:cNvSpPr/>
          <p:nvPr/>
        </p:nvSpPr>
        <p:spPr>
          <a:xfrm>
            <a:off x="-9063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97474E2-1F5A-2103-A577-FF13216E2176}"/>
              </a:ext>
            </a:extLst>
          </p:cNvPr>
          <p:cNvSpPr txBox="1"/>
          <p:nvPr/>
        </p:nvSpPr>
        <p:spPr>
          <a:xfrm>
            <a:off x="162707" y="259673"/>
            <a:ext cx="14391493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Dobrobit i digitalna tehnologija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F98761E-B51A-01BD-A2B5-2B66884139C3}"/>
              </a:ext>
            </a:extLst>
          </p:cNvPr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DB74AAF-DA07-CEB6-93CE-11B7521B01B2}"/>
              </a:ext>
            </a:extLst>
          </p:cNvPr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D09306C-229C-4701-D2A9-79A904188209}"/>
              </a:ext>
            </a:extLst>
          </p:cNvPr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1D735E6-16D0-B2C3-927E-FD559871A069}"/>
              </a:ext>
            </a:extLst>
          </p:cNvPr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88F5FEB4-52ED-AC04-45F1-259C62630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378213"/>
              </p:ext>
            </p:extLst>
          </p:nvPr>
        </p:nvGraphicFramePr>
        <p:xfrm>
          <a:off x="2286000" y="2522494"/>
          <a:ext cx="13411199" cy="4508310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3529441">
                  <a:extLst>
                    <a:ext uri="{9D8B030D-6E8A-4147-A177-3AD203B41FA5}">
                      <a16:colId xmlns:a16="http://schemas.microsoft.com/office/drawing/2014/main" val="196069475"/>
                    </a:ext>
                  </a:extLst>
                </a:gridCol>
                <a:gridCol w="3568059">
                  <a:extLst>
                    <a:ext uri="{9D8B030D-6E8A-4147-A177-3AD203B41FA5}">
                      <a16:colId xmlns:a16="http://schemas.microsoft.com/office/drawing/2014/main" val="767042355"/>
                    </a:ext>
                  </a:extLst>
                </a:gridCol>
                <a:gridCol w="3031627">
                  <a:extLst>
                    <a:ext uri="{9D8B030D-6E8A-4147-A177-3AD203B41FA5}">
                      <a16:colId xmlns:a16="http://schemas.microsoft.com/office/drawing/2014/main" val="3506572467"/>
                    </a:ext>
                  </a:extLst>
                </a:gridCol>
                <a:gridCol w="3282072">
                  <a:extLst>
                    <a:ext uri="{9D8B030D-6E8A-4147-A177-3AD203B41FA5}">
                      <a16:colId xmlns:a16="http://schemas.microsoft.com/office/drawing/2014/main" val="3160709326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Prikaz korelacija dječje subjektivne dobrobiti i različitih aktivnosti na DT</a:t>
                      </a: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33619243"/>
                  </a:ext>
                </a:extLst>
              </a:tr>
              <a:tr h="303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Variable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Sreća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Zadovoljstvo s obitelji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Zadovoljstvo s prijateljima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64865029"/>
                  </a:ext>
                </a:extLst>
              </a:tr>
              <a:tr h="3169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Igranje igara za zabavu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0.037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-0.072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-0.004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75343778"/>
                  </a:ext>
                </a:extLst>
              </a:tr>
              <a:tr h="479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Korištenje aplikacija za zabavu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0.007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solidFill>
                            <a:srgbClr val="FF0000"/>
                          </a:solidFill>
                          <a:effectLst/>
                        </a:rPr>
                        <a:t>-0.185**</a:t>
                      </a:r>
                      <a:endParaRPr lang="hr-HR" sz="18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-0.022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38651812"/>
                  </a:ext>
                </a:extLst>
              </a:tr>
              <a:tr h="479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Igranje edukativnih igara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0.006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-0.086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0.067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14829971"/>
                  </a:ext>
                </a:extLst>
              </a:tr>
              <a:tr h="303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Gledanje TV-a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-0.083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-0.076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-0.028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79630478"/>
                  </a:ext>
                </a:extLst>
              </a:tr>
              <a:tr h="303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Gledanje streaming programa (Netflix, Disney i sl.)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0.062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0.030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0.121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10301088"/>
                  </a:ext>
                </a:extLst>
              </a:tr>
              <a:tr h="479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Gledanje YouTube isječaka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-0.0008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-0.103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-0.124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61494335"/>
                  </a:ext>
                </a:extLst>
              </a:tr>
              <a:tr h="303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Slušanje glazbe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0.023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-0.077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0.082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84367935"/>
                  </a:ext>
                </a:extLst>
              </a:tr>
              <a:tr h="3169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Komunikacija pomoću Vibera, WhatsAppa i sl. 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0.056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solidFill>
                            <a:srgbClr val="FF0000"/>
                          </a:solidFill>
                          <a:effectLst/>
                        </a:rPr>
                        <a:t>-0.202**</a:t>
                      </a:r>
                      <a:endParaRPr lang="hr-HR" sz="18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-0.011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59170973"/>
                  </a:ext>
                </a:extLst>
              </a:tr>
              <a:tr h="316917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0" kern="0" dirty="0">
                          <a:effectLst/>
                        </a:rPr>
                        <a:t>* p &lt; .05, ** p &lt; .01, *** p &lt; .001</a:t>
                      </a: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49482434"/>
                  </a:ext>
                </a:extLst>
              </a:tr>
            </a:tbl>
          </a:graphicData>
        </a:graphic>
      </p:graphicFrame>
      <p:sp>
        <p:nvSpPr>
          <p:cNvPr id="9" name="Freeform 20">
            <a:extLst>
              <a:ext uri="{FF2B5EF4-FFF2-40B4-BE49-F238E27FC236}">
                <a16:creationId xmlns:a16="http://schemas.microsoft.com/office/drawing/2014/main" id="{06B3511B-0DAA-9EF1-0050-66A2828D54B9}"/>
              </a:ext>
            </a:extLst>
          </p:cNvPr>
          <p:cNvSpPr/>
          <p:nvPr/>
        </p:nvSpPr>
        <p:spPr>
          <a:xfrm>
            <a:off x="14859000" y="9244317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49BC29B7-3517-A218-4133-8046DB748472}"/>
              </a:ext>
            </a:extLst>
          </p:cNvPr>
          <p:cNvSpPr txBox="1"/>
          <p:nvPr/>
        </p:nvSpPr>
        <p:spPr>
          <a:xfrm>
            <a:off x="3204134" y="7847996"/>
            <a:ext cx="12112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Djeca koja češće koriste aplikacije za zabavu i češće komuniciraju putem Vibera, WhatsAppa i sl., manje su zadovoljna svojom obitelji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8327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890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4" name="TextBox 4"/>
          <p:cNvSpPr txBox="1"/>
          <p:nvPr/>
        </p:nvSpPr>
        <p:spPr>
          <a:xfrm>
            <a:off x="1416670" y="850808"/>
            <a:ext cx="15454660" cy="3568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hr-HR" sz="4000" spc="-160" dirty="0">
                <a:solidFill>
                  <a:schemeClr val="accent1">
                    <a:lumMod val="75000"/>
                  </a:schemeClr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Predstavljamo prve rezultate longitudinalnog istraživanja u sklopu projekta </a:t>
            </a:r>
            <a:r>
              <a:rPr lang="hr-HR" sz="4000" spc="-160" dirty="0" err="1">
                <a:solidFill>
                  <a:schemeClr val="accent1">
                    <a:lumMod val="75000"/>
                  </a:schemeClr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DigiLitA</a:t>
            </a:r>
            <a:r>
              <a:rPr lang="hr-HR" sz="4000" spc="-160" dirty="0">
                <a:solidFill>
                  <a:schemeClr val="accent1">
                    <a:lumMod val="75000"/>
                  </a:schemeClr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 - Utjecaj okoline na razvoj djeteta: povezanost upotrebe digitalne tehnologije, obiteljskog literarnog okruženja te fizičke aktivnosti s dobrobiti djeteta u ranoj školskoj dobi</a:t>
            </a:r>
          </a:p>
          <a:p>
            <a:pPr marL="0" lvl="0" indent="0" algn="l">
              <a:lnSpc>
                <a:spcPts val="8320"/>
              </a:lnSpc>
            </a:pPr>
            <a:endParaRPr lang="hr-HR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5" name="Freeform 5"/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B28854E4-1E25-D337-4619-70F3146D1166}"/>
              </a:ext>
            </a:extLst>
          </p:cNvPr>
          <p:cNvSpPr txBox="1"/>
          <p:nvPr/>
        </p:nvSpPr>
        <p:spPr>
          <a:xfrm>
            <a:off x="2075073" y="3816569"/>
            <a:ext cx="8785535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hr-HR" altLang="sr-Latn-RS" sz="3600" dirty="0">
                <a:latin typeface="Georgia Pro Light" panose="02040302050405020303" pitchFamily="18" charset="0"/>
              </a:rPr>
              <a:t>… ističe se potreba za proučavanjem digitalnog okruženja djece uzimajući u obzir druge karakteristike njihove okoline poput literarnog okruženja i okoline koja potiče fizičku aktivnost, čime se omogućuje utvrđivanje jedinstvenih doprinosa korištenja DT u predviđanju dobrobiti. </a:t>
            </a:r>
          </a:p>
        </p:txBody>
      </p:sp>
      <p:pic>
        <p:nvPicPr>
          <p:cNvPr id="3" name="Picture 4" descr="http://i.dailymail.co.uk/i/pix/2014/06/20/article-2663147-18EA790800000578-756_634x635.jpg">
            <a:extLst>
              <a:ext uri="{FF2B5EF4-FFF2-40B4-BE49-F238E27FC236}">
                <a16:creationId xmlns:a16="http://schemas.microsoft.com/office/drawing/2014/main" id="{5070A152-F771-7B84-DDC7-C38034549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435" y="3705371"/>
            <a:ext cx="4457700" cy="446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20">
            <a:extLst>
              <a:ext uri="{FF2B5EF4-FFF2-40B4-BE49-F238E27FC236}">
                <a16:creationId xmlns:a16="http://schemas.microsoft.com/office/drawing/2014/main" id="{DFBF508C-25E8-E024-81DA-FCE40B6F403B}"/>
              </a:ext>
            </a:extLst>
          </p:cNvPr>
          <p:cNvSpPr/>
          <p:nvPr/>
        </p:nvSpPr>
        <p:spPr>
          <a:xfrm>
            <a:off x="328219" y="8139659"/>
            <a:ext cx="5085173" cy="2024760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0" name="Freeform 22">
            <a:extLst>
              <a:ext uri="{FF2B5EF4-FFF2-40B4-BE49-F238E27FC236}">
                <a16:creationId xmlns:a16="http://schemas.microsoft.com/office/drawing/2014/main" id="{38EDD2B7-A955-0D81-EE7F-75F20FA2454D}"/>
              </a:ext>
            </a:extLst>
          </p:cNvPr>
          <p:cNvSpPr/>
          <p:nvPr/>
        </p:nvSpPr>
        <p:spPr>
          <a:xfrm>
            <a:off x="15412590" y="9064644"/>
            <a:ext cx="2789143" cy="1048251"/>
          </a:xfrm>
          <a:custGeom>
            <a:avLst/>
            <a:gdLst/>
            <a:ahLst/>
            <a:cxnLst/>
            <a:rect l="l" t="t" r="r" b="b"/>
            <a:pathLst>
              <a:path w="4820039" h="1460269">
                <a:moveTo>
                  <a:pt x="0" y="0"/>
                </a:moveTo>
                <a:lnTo>
                  <a:pt x="4820039" y="0"/>
                </a:lnTo>
                <a:lnTo>
                  <a:pt x="4820039" y="1460269"/>
                </a:lnTo>
                <a:lnTo>
                  <a:pt x="0" y="14602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84000"/>
            </a:blip>
            <a:stretch>
              <a:fillRect r="-26232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0DB6956C-DE21-36DE-472E-EE95034791E9}"/>
              </a:ext>
            </a:extLst>
          </p:cNvPr>
          <p:cNvSpPr/>
          <p:nvPr/>
        </p:nvSpPr>
        <p:spPr>
          <a:xfrm>
            <a:off x="13922637" y="9129166"/>
            <a:ext cx="1403686" cy="913167"/>
          </a:xfrm>
          <a:custGeom>
            <a:avLst/>
            <a:gdLst/>
            <a:ahLst/>
            <a:cxnLst/>
            <a:rect l="l" t="t" r="r" b="b"/>
            <a:pathLst>
              <a:path w="2466646" h="1595097">
                <a:moveTo>
                  <a:pt x="0" y="0"/>
                </a:moveTo>
                <a:lnTo>
                  <a:pt x="2466645" y="0"/>
                </a:lnTo>
                <a:lnTo>
                  <a:pt x="2466645" y="1595097"/>
                </a:lnTo>
                <a:lnTo>
                  <a:pt x="0" y="1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F00F9-AB0A-040C-FECC-A9EC15B26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1ABFB97-E4ED-6E6E-A5AC-CF7B100AE3F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3A2E7FC-7F21-6C2C-8E2E-DEB0F21C3A0C}"/>
              </a:ext>
            </a:extLst>
          </p:cNvPr>
          <p:cNvSpPr txBox="1"/>
          <p:nvPr/>
        </p:nvSpPr>
        <p:spPr>
          <a:xfrm>
            <a:off x="331503" y="717797"/>
            <a:ext cx="14391493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Dobrobit i literarno okruženje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DF60607-3FE3-61DD-F0F4-9A62AA7727B1}"/>
              </a:ext>
            </a:extLst>
          </p:cNvPr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903C1F5-2810-7B72-7449-AF6CC55042DD}"/>
              </a:ext>
            </a:extLst>
          </p:cNvPr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FCB36A3-4041-0638-CA13-5E283E9AEF16}"/>
              </a:ext>
            </a:extLst>
          </p:cNvPr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0EBA71E-E6D8-BE01-6C69-004B8BF9904F}"/>
              </a:ext>
            </a:extLst>
          </p:cNvPr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D8000E01-B3B9-8740-50A6-37D78A3FE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085136"/>
              </p:ext>
            </p:extLst>
          </p:nvPr>
        </p:nvGraphicFramePr>
        <p:xfrm>
          <a:off x="2209800" y="2522640"/>
          <a:ext cx="13483895" cy="4084101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148597">
                  <a:extLst>
                    <a:ext uri="{9D8B030D-6E8A-4147-A177-3AD203B41FA5}">
                      <a16:colId xmlns:a16="http://schemas.microsoft.com/office/drawing/2014/main" val="2866491345"/>
                    </a:ext>
                  </a:extLst>
                </a:gridCol>
                <a:gridCol w="813441">
                  <a:extLst>
                    <a:ext uri="{9D8B030D-6E8A-4147-A177-3AD203B41FA5}">
                      <a16:colId xmlns:a16="http://schemas.microsoft.com/office/drawing/2014/main" val="4217544857"/>
                    </a:ext>
                  </a:extLst>
                </a:gridCol>
                <a:gridCol w="494760">
                  <a:extLst>
                    <a:ext uri="{9D8B030D-6E8A-4147-A177-3AD203B41FA5}">
                      <a16:colId xmlns:a16="http://schemas.microsoft.com/office/drawing/2014/main" val="1921072735"/>
                    </a:ext>
                  </a:extLst>
                </a:gridCol>
                <a:gridCol w="1152265">
                  <a:extLst>
                    <a:ext uri="{9D8B030D-6E8A-4147-A177-3AD203B41FA5}">
                      <a16:colId xmlns:a16="http://schemas.microsoft.com/office/drawing/2014/main" val="2547186714"/>
                    </a:ext>
                  </a:extLst>
                </a:gridCol>
                <a:gridCol w="1152265">
                  <a:extLst>
                    <a:ext uri="{9D8B030D-6E8A-4147-A177-3AD203B41FA5}">
                      <a16:colId xmlns:a16="http://schemas.microsoft.com/office/drawing/2014/main" val="356909970"/>
                    </a:ext>
                  </a:extLst>
                </a:gridCol>
                <a:gridCol w="1152265">
                  <a:extLst>
                    <a:ext uri="{9D8B030D-6E8A-4147-A177-3AD203B41FA5}">
                      <a16:colId xmlns:a16="http://schemas.microsoft.com/office/drawing/2014/main" val="2137521863"/>
                    </a:ext>
                  </a:extLst>
                </a:gridCol>
                <a:gridCol w="1464902">
                  <a:extLst>
                    <a:ext uri="{9D8B030D-6E8A-4147-A177-3AD203B41FA5}">
                      <a16:colId xmlns:a16="http://schemas.microsoft.com/office/drawing/2014/main" val="488745267"/>
                    </a:ext>
                  </a:extLst>
                </a:gridCol>
                <a:gridCol w="839628">
                  <a:extLst>
                    <a:ext uri="{9D8B030D-6E8A-4147-A177-3AD203B41FA5}">
                      <a16:colId xmlns:a16="http://schemas.microsoft.com/office/drawing/2014/main" val="1746376070"/>
                    </a:ext>
                  </a:extLst>
                </a:gridCol>
                <a:gridCol w="1979772">
                  <a:extLst>
                    <a:ext uri="{9D8B030D-6E8A-4147-A177-3AD203B41FA5}">
                      <a16:colId xmlns:a16="http://schemas.microsoft.com/office/drawing/2014/main" val="3865940948"/>
                    </a:ext>
                  </a:extLst>
                </a:gridCol>
                <a:gridCol w="2140460">
                  <a:extLst>
                    <a:ext uri="{9D8B030D-6E8A-4147-A177-3AD203B41FA5}">
                      <a16:colId xmlns:a16="http://schemas.microsoft.com/office/drawing/2014/main" val="3535691309"/>
                    </a:ext>
                  </a:extLst>
                </a:gridCol>
                <a:gridCol w="145540">
                  <a:extLst>
                    <a:ext uri="{9D8B030D-6E8A-4147-A177-3AD203B41FA5}">
                      <a16:colId xmlns:a16="http://schemas.microsoft.com/office/drawing/2014/main" val="4099996831"/>
                    </a:ext>
                  </a:extLst>
                </a:gridCol>
              </a:tblGrid>
              <a:tr h="288292"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Prikaz korelacija dječje subjektivne dobrobiti i obiteljskog literarnog okruženja 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7308" marT="46385" marB="46385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785068"/>
                  </a:ext>
                </a:extLst>
              </a:tr>
              <a:tr h="4500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Varijable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92769" marT="23192" marB="23192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Sreća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92769" marT="23192" marB="23192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Zadovoljstvo obitelji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92769" marT="23192" marB="23192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Zadovoljstvo prijateljima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92769" marT="23192" marB="23192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HLE formalno okruženje</a:t>
                      </a:r>
                      <a:endParaRPr lang="hr-HR" sz="18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92769" marT="23192" marB="23192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effectLst/>
                        </a:rPr>
                        <a:t>HLE neformalno okruženje</a:t>
                      </a:r>
                    </a:p>
                  </a:txBody>
                  <a:tcPr marL="92769" marR="92769" marT="23192" marB="23192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665880"/>
                  </a:ext>
                </a:extLst>
              </a:tr>
              <a:tr h="7799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 HLE formalno okruženje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0" marT="83492" marB="7731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solidFill>
                            <a:srgbClr val="FF0000"/>
                          </a:solidFill>
                          <a:effectLst/>
                        </a:rPr>
                        <a:t>0.161</a:t>
                      </a:r>
                      <a:endParaRPr lang="hr-HR" sz="18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0" marT="83492" marB="7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1" kern="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hr-HR" sz="18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92769" marT="83492" marB="7731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-0.025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0" marT="83492" marB="7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92769" marT="83492" marB="7731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0.047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0" marT="83492" marB="7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92769" marT="83492" marB="7731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—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0" marT="83492" marB="7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92769" marT="83492" marB="7731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2769" marR="0" marT="83492" marB="7731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92769" marT="83492" marB="7731" anchor="ctr"/>
                </a:tc>
                <a:extLst>
                  <a:ext uri="{0D108BD9-81ED-4DB2-BD59-A6C34878D82A}">
                    <a16:rowId xmlns:a16="http://schemas.microsoft.com/office/drawing/2014/main" val="3241455860"/>
                  </a:ext>
                </a:extLst>
              </a:tr>
              <a:tr h="7851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HLE neformalno okruženje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0" marT="83492" marB="7731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-0.094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0" marT="83492" marB="7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92769" marT="83492" marB="7731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-0.005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0" marT="83492" marB="7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92769" marT="83492" marB="7731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0.048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0" marT="83492" marB="7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92769" marT="83492" marB="7731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0" kern="0" dirty="0">
                          <a:effectLst/>
                        </a:rPr>
                        <a:t>0.251</a:t>
                      </a:r>
                      <a:endParaRPr lang="hr-HR" sz="18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0" marT="83492" marB="7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0" kern="0" dirty="0">
                          <a:effectLst/>
                        </a:rPr>
                        <a:t>***</a:t>
                      </a:r>
                      <a:endParaRPr lang="hr-HR" sz="18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92769" marT="83492" marB="7731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—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0" marT="83492" marB="7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92769" marT="83492" marB="7731" anchor="ctr"/>
                </a:tc>
                <a:extLst>
                  <a:ext uri="{0D108BD9-81ED-4DB2-BD59-A6C34878D82A}">
                    <a16:rowId xmlns:a16="http://schemas.microsoft.com/office/drawing/2014/main" val="247634946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HLE digitalno okruženje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0" marT="83492" marB="7731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>
                          <a:effectLst/>
                        </a:rPr>
                        <a:t>0.114</a:t>
                      </a:r>
                      <a:endParaRPr lang="hr-HR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0" marT="83492" marB="7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92769" marT="83492" marB="7731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-0.057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0" marT="83492" marB="7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92769" marT="83492" marB="7731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0.057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0" marT="83492" marB="7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92769" marT="83492" marB="7731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0" kern="0" dirty="0">
                          <a:effectLst/>
                        </a:rPr>
                        <a:t>0.314</a:t>
                      </a:r>
                      <a:endParaRPr lang="hr-HR" sz="18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69" marR="0" marT="83492" marB="7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0" kern="0" dirty="0">
                          <a:effectLst/>
                        </a:rPr>
                        <a:t>***</a:t>
                      </a:r>
                      <a:endParaRPr lang="hr-HR" sz="18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92769" marT="83492" marB="7731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b="0" kern="0" dirty="0">
                          <a:effectLst/>
                        </a:rPr>
                        <a:t>0.208**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hr-HR" sz="1800" b="0" kern="0" dirty="0">
                        <a:effectLst/>
                      </a:endParaRPr>
                    </a:p>
                  </a:txBody>
                  <a:tcPr marL="92769" marR="0" marT="83492" marB="7731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92769" marT="83492" marB="7731" anchor="ctr"/>
                </a:tc>
                <a:extLst>
                  <a:ext uri="{0D108BD9-81ED-4DB2-BD59-A6C34878D82A}">
                    <a16:rowId xmlns:a16="http://schemas.microsoft.com/office/drawing/2014/main" val="2652255104"/>
                  </a:ext>
                </a:extLst>
              </a:tr>
              <a:tr h="212462"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hr-HR" sz="1800" kern="1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731" marR="7731" marT="7731" marB="7731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292568"/>
                  </a:ext>
                </a:extLst>
              </a:tr>
              <a:tr h="212024"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hr-HR" sz="1800" kern="0" dirty="0">
                          <a:effectLst/>
                        </a:rPr>
                        <a:t>* p &lt; .05, ** p &lt; .01, *** p &lt; .001</a:t>
                      </a:r>
                      <a:endParaRPr lang="hr-HR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1" marR="7731" marT="7731" marB="7731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946966"/>
                  </a:ext>
                </a:extLst>
              </a:tr>
            </a:tbl>
          </a:graphicData>
        </a:graphic>
      </p:graphicFrame>
      <p:sp>
        <p:nvSpPr>
          <p:cNvPr id="9" name="Freeform 20">
            <a:extLst>
              <a:ext uri="{FF2B5EF4-FFF2-40B4-BE49-F238E27FC236}">
                <a16:creationId xmlns:a16="http://schemas.microsoft.com/office/drawing/2014/main" id="{D37F0F1B-3139-F106-4B41-602A2B35E687}"/>
              </a:ext>
            </a:extLst>
          </p:cNvPr>
          <p:cNvSpPr/>
          <p:nvPr/>
        </p:nvSpPr>
        <p:spPr>
          <a:xfrm>
            <a:off x="14859000" y="9244317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7D16CAB7-BD15-0C18-9574-637BF2AA707A}"/>
              </a:ext>
            </a:extLst>
          </p:cNvPr>
          <p:cNvSpPr txBox="1"/>
          <p:nvPr/>
        </p:nvSpPr>
        <p:spPr>
          <a:xfrm>
            <a:off x="3273895" y="7200375"/>
            <a:ext cx="10744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Djeca s kojom roditelji češće uče slova, podučavaju ih čitanju i pisanju i rješavaju s njima vježbenice su sretnija!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01724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A44B9-D960-114A-8C7E-08DCC9C17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583DC9-9BA9-9994-87E0-B294FDBC9D87}"/>
              </a:ext>
            </a:extLst>
          </p:cNvPr>
          <p:cNvSpPr/>
          <p:nvPr/>
        </p:nvSpPr>
        <p:spPr>
          <a:xfrm>
            <a:off x="0" y="6890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AF12BA1-5575-140C-274B-46C83A953768}"/>
              </a:ext>
            </a:extLst>
          </p:cNvPr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D192610-7C06-1AEA-0862-9D6AA3ABA404}"/>
              </a:ext>
            </a:extLst>
          </p:cNvPr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2DA6D2A-9701-A070-4C60-76042FD0DF06}"/>
              </a:ext>
            </a:extLst>
          </p:cNvPr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E351EFE-7E4B-0644-2DE4-64C11133A977}"/>
              </a:ext>
            </a:extLst>
          </p:cNvPr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7745802B-D8D9-A007-B3CB-C33FBD395B0E}"/>
              </a:ext>
            </a:extLst>
          </p:cNvPr>
          <p:cNvSpPr/>
          <p:nvPr/>
        </p:nvSpPr>
        <p:spPr>
          <a:xfrm>
            <a:off x="328219" y="8139659"/>
            <a:ext cx="5085173" cy="2024760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0" name="Freeform 22">
            <a:extLst>
              <a:ext uri="{FF2B5EF4-FFF2-40B4-BE49-F238E27FC236}">
                <a16:creationId xmlns:a16="http://schemas.microsoft.com/office/drawing/2014/main" id="{AB0B7209-2F0F-6B64-C4C7-A633F7D60032}"/>
              </a:ext>
            </a:extLst>
          </p:cNvPr>
          <p:cNvSpPr/>
          <p:nvPr/>
        </p:nvSpPr>
        <p:spPr>
          <a:xfrm>
            <a:off x="15412590" y="9064644"/>
            <a:ext cx="2789143" cy="1048251"/>
          </a:xfrm>
          <a:custGeom>
            <a:avLst/>
            <a:gdLst/>
            <a:ahLst/>
            <a:cxnLst/>
            <a:rect l="l" t="t" r="r" b="b"/>
            <a:pathLst>
              <a:path w="4820039" h="1460269">
                <a:moveTo>
                  <a:pt x="0" y="0"/>
                </a:moveTo>
                <a:lnTo>
                  <a:pt x="4820039" y="0"/>
                </a:lnTo>
                <a:lnTo>
                  <a:pt x="4820039" y="1460269"/>
                </a:lnTo>
                <a:lnTo>
                  <a:pt x="0" y="14602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4000"/>
            </a:blip>
            <a:stretch>
              <a:fillRect r="-26232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227FA280-9F45-FCD1-1E51-5CC30AC140CB}"/>
              </a:ext>
            </a:extLst>
          </p:cNvPr>
          <p:cNvSpPr/>
          <p:nvPr/>
        </p:nvSpPr>
        <p:spPr>
          <a:xfrm>
            <a:off x="13922637" y="9129166"/>
            <a:ext cx="1403686" cy="913167"/>
          </a:xfrm>
          <a:custGeom>
            <a:avLst/>
            <a:gdLst/>
            <a:ahLst/>
            <a:cxnLst/>
            <a:rect l="l" t="t" r="r" b="b"/>
            <a:pathLst>
              <a:path w="2466646" h="1595097">
                <a:moveTo>
                  <a:pt x="0" y="0"/>
                </a:moveTo>
                <a:lnTo>
                  <a:pt x="2466645" y="0"/>
                </a:lnTo>
                <a:lnTo>
                  <a:pt x="2466645" y="1595097"/>
                </a:lnTo>
                <a:lnTo>
                  <a:pt x="0" y="1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1A4B0D31-A5B5-F863-C7C2-1CE6CB63AE98}"/>
              </a:ext>
            </a:extLst>
          </p:cNvPr>
          <p:cNvSpPr/>
          <p:nvPr/>
        </p:nvSpPr>
        <p:spPr>
          <a:xfrm>
            <a:off x="3325553" y="800100"/>
            <a:ext cx="11228648" cy="7728873"/>
          </a:xfrm>
          <a:custGeom>
            <a:avLst/>
            <a:gdLst/>
            <a:ahLst/>
            <a:cxnLst/>
            <a:rect l="l" t="t" r="r" b="b"/>
            <a:pathLst>
              <a:path w="11198912" h="7941047">
                <a:moveTo>
                  <a:pt x="0" y="0"/>
                </a:moveTo>
                <a:lnTo>
                  <a:pt x="11198912" y="0"/>
                </a:lnTo>
                <a:lnTo>
                  <a:pt x="11198912" y="7941046"/>
                </a:lnTo>
                <a:lnTo>
                  <a:pt x="0" y="79410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6DD12509-D416-2043-2077-6551EC5026FA}"/>
              </a:ext>
            </a:extLst>
          </p:cNvPr>
          <p:cNvSpPr txBox="1"/>
          <p:nvPr/>
        </p:nvSpPr>
        <p:spPr>
          <a:xfrm>
            <a:off x="5943600" y="1021618"/>
            <a:ext cx="56080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800" dirty="0"/>
              <a:t>Zaključak</a:t>
            </a:r>
            <a:endParaRPr lang="en-GB" sz="3800" dirty="0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F8A9EE43-7370-011E-A796-2F189693207B}"/>
              </a:ext>
            </a:extLst>
          </p:cNvPr>
          <p:cNvSpPr txBox="1"/>
          <p:nvPr/>
        </p:nvSpPr>
        <p:spPr>
          <a:xfrm>
            <a:off x="4123169" y="2002453"/>
            <a:ext cx="9525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Djeca koja više vremena provode u fizičkim aktivnostima, zadovoljnija su svojom obitelji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Djeca koja se češće igraju na otvorenom i češće voze bicikl, romobil ili koturaljke su sretnija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Djeca s kojom roditelji češće uče slova, podučavaju ih čitanju i pisanju i rješavaju s njima vježbenice su sretnija!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Djeca koja češće koriste aplikacije za zabavu i češće komuniciraju putem Vibera, WhatsAppa i sl., manje su zadovoljna svojom obitelji</a:t>
            </a:r>
            <a:endParaRPr lang="en-GB" sz="2800" dirty="0"/>
          </a:p>
          <a:p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sz="2800" dirty="0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68951EB2-2199-C4DC-EB2E-1EE4D00DCD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32610" y="1993330"/>
            <a:ext cx="780054" cy="780054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76A37A06-B69A-2D3E-D4A8-F389845C6DC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610048" y="6043095"/>
            <a:ext cx="803640" cy="803640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7EE96341-CA7D-91D9-3F7F-3ADF4FF054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63870" y="3296287"/>
            <a:ext cx="780054" cy="780054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FF55709C-92F0-8775-8934-F5A99F1639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33634" y="4715663"/>
            <a:ext cx="780054" cy="78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27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1198" y="-1234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13" name="Freeform 13"/>
          <p:cNvSpPr/>
          <p:nvPr/>
        </p:nvSpPr>
        <p:spPr>
          <a:xfrm rot="4182716">
            <a:off x="6796174" y="-1621557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17" name="TextBox 17"/>
          <p:cNvSpPr txBox="1"/>
          <p:nvPr/>
        </p:nvSpPr>
        <p:spPr>
          <a:xfrm>
            <a:off x="4252714" y="2290732"/>
            <a:ext cx="9620177" cy="5636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644"/>
              </a:lnSpc>
            </a:pPr>
            <a:r>
              <a:rPr lang="hr-HR" sz="17981" spc="-359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Hvala na pažnji</a:t>
            </a:r>
          </a:p>
          <a:p>
            <a:pPr marL="0" lvl="0" indent="0" algn="ctr">
              <a:lnSpc>
                <a:spcPts val="15644"/>
              </a:lnSpc>
            </a:pPr>
            <a:r>
              <a:rPr lang="hr-HR" sz="3500" spc="-359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  <a:hlinkClick r:id="rId31"/>
              </a:rPr>
              <a:t>digilita@pilar.hr</a:t>
            </a:r>
            <a:endParaRPr lang="hr-HR" sz="3500" spc="-359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066343" y="2604840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9" name="Freeform 19"/>
          <p:cNvSpPr/>
          <p:nvPr/>
        </p:nvSpPr>
        <p:spPr>
          <a:xfrm rot="-10800000">
            <a:off x="13809617" y="2680074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4E0F8D8D-394D-1E21-114A-54909EC8148B}"/>
              </a:ext>
            </a:extLst>
          </p:cNvPr>
          <p:cNvSpPr/>
          <p:nvPr/>
        </p:nvSpPr>
        <p:spPr>
          <a:xfrm>
            <a:off x="5956976" y="7811974"/>
            <a:ext cx="5085173" cy="2024760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36FAA01C-6A1B-08CE-6B02-AF558DEED071}"/>
              </a:ext>
            </a:extLst>
          </p:cNvPr>
          <p:cNvSpPr/>
          <p:nvPr/>
        </p:nvSpPr>
        <p:spPr>
          <a:xfrm>
            <a:off x="1360666" y="8266447"/>
            <a:ext cx="2218494" cy="1372756"/>
          </a:xfrm>
          <a:custGeom>
            <a:avLst/>
            <a:gdLst/>
            <a:ahLst/>
            <a:cxnLst/>
            <a:rect l="l" t="t" r="r" b="b"/>
            <a:pathLst>
              <a:path w="2466646" h="1595097">
                <a:moveTo>
                  <a:pt x="0" y="0"/>
                </a:moveTo>
                <a:lnTo>
                  <a:pt x="2466645" y="0"/>
                </a:lnTo>
                <a:lnTo>
                  <a:pt x="2466645" y="1595097"/>
                </a:lnTo>
                <a:lnTo>
                  <a:pt x="0" y="1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2C874604-DF3F-7E6F-117B-7749D02D53DF}"/>
              </a:ext>
            </a:extLst>
          </p:cNvPr>
          <p:cNvSpPr/>
          <p:nvPr/>
        </p:nvSpPr>
        <p:spPr>
          <a:xfrm>
            <a:off x="12665012" y="8656626"/>
            <a:ext cx="4510731" cy="1278394"/>
          </a:xfrm>
          <a:custGeom>
            <a:avLst/>
            <a:gdLst/>
            <a:ahLst/>
            <a:cxnLst/>
            <a:rect l="l" t="t" r="r" b="b"/>
            <a:pathLst>
              <a:path w="4820039" h="1460269">
                <a:moveTo>
                  <a:pt x="0" y="0"/>
                </a:moveTo>
                <a:lnTo>
                  <a:pt x="4820039" y="0"/>
                </a:lnTo>
                <a:lnTo>
                  <a:pt x="4820039" y="1460269"/>
                </a:lnTo>
                <a:lnTo>
                  <a:pt x="0" y="146026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alphaModFix amt="84000"/>
            </a:blip>
            <a:stretch>
              <a:fillRect r="-26232"/>
            </a:stretch>
          </a:blipFill>
        </p:spPr>
        <p:txBody>
          <a:bodyPr/>
          <a:lstStyle/>
          <a:p>
            <a:endParaRPr lang="hr-H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3544544" y="1172977"/>
            <a:ext cx="11198912" cy="7941047"/>
          </a:xfrm>
          <a:custGeom>
            <a:avLst/>
            <a:gdLst/>
            <a:ahLst/>
            <a:cxnLst/>
            <a:rect l="l" t="t" r="r" b="b"/>
            <a:pathLst>
              <a:path w="11198912" h="7941047">
                <a:moveTo>
                  <a:pt x="0" y="0"/>
                </a:moveTo>
                <a:lnTo>
                  <a:pt x="11198912" y="0"/>
                </a:lnTo>
                <a:lnTo>
                  <a:pt x="11198912" y="7941046"/>
                </a:lnTo>
                <a:lnTo>
                  <a:pt x="0" y="7941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-748704" y="-3236984"/>
            <a:ext cx="3554807" cy="5131612"/>
          </a:xfrm>
          <a:custGeom>
            <a:avLst/>
            <a:gdLst/>
            <a:ahLst/>
            <a:cxnLst/>
            <a:rect l="l" t="t" r="r" b="b"/>
            <a:pathLst>
              <a:path w="3554807" h="5131612">
                <a:moveTo>
                  <a:pt x="0" y="0"/>
                </a:moveTo>
                <a:lnTo>
                  <a:pt x="3554808" y="0"/>
                </a:lnTo>
                <a:lnTo>
                  <a:pt x="3554808" y="5131612"/>
                </a:lnTo>
                <a:lnTo>
                  <a:pt x="0" y="5131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>
            <a:off x="-1503353" y="2377331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 rot="4182716">
            <a:off x="16663466" y="7802025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8"/>
                </a:lnTo>
                <a:lnTo>
                  <a:pt x="0" y="40066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17259300" y="4754150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 rot="1737559">
            <a:off x="1159713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>
            <a:off x="16003287" y="-481992"/>
            <a:ext cx="2781341" cy="2859323"/>
          </a:xfrm>
          <a:custGeom>
            <a:avLst/>
            <a:gdLst/>
            <a:ahLst/>
            <a:cxnLst/>
            <a:rect l="l" t="t" r="r" b="b"/>
            <a:pathLst>
              <a:path w="2781341" h="2859323">
                <a:moveTo>
                  <a:pt x="0" y="0"/>
                </a:moveTo>
                <a:lnTo>
                  <a:pt x="2781341" y="0"/>
                </a:lnTo>
                <a:lnTo>
                  <a:pt x="2781341" y="2859323"/>
                </a:lnTo>
                <a:lnTo>
                  <a:pt x="0" y="28593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11" name="TextBox 11"/>
          <p:cNvSpPr txBox="1"/>
          <p:nvPr/>
        </p:nvSpPr>
        <p:spPr>
          <a:xfrm>
            <a:off x="5918488" y="1452710"/>
            <a:ext cx="6680372" cy="1106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Cilj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DAB4ADEE-D78B-082C-3357-BD9A0C3057FB}"/>
              </a:ext>
            </a:extLst>
          </p:cNvPr>
          <p:cNvSpPr txBox="1"/>
          <p:nvPr/>
        </p:nvSpPr>
        <p:spPr>
          <a:xfrm>
            <a:off x="4962722" y="3242690"/>
            <a:ext cx="8591903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eaLnBrk="1" hangingPunct="1"/>
            <a:r>
              <a:rPr lang="hr-HR" altLang="sr-Latn-RS" sz="3000" dirty="0">
                <a:latin typeface="Georgia Pro Light" panose="02040302050405020303" pitchFamily="18" charset="0"/>
              </a:rPr>
              <a:t>Cilj provedenog istraživanja bio je ispitati povezanost nekih aktivnosti u kojima djeca sudjeluju u slobodno vrijeme: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hr-HR" altLang="sr-Latn-RS" sz="3000" dirty="0">
                <a:latin typeface="Georgia Pro Light" panose="02040302050405020303" pitchFamily="18" charset="0"/>
              </a:rPr>
              <a:t>koliko se često bave fizičkom aktivnošću,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hr-HR" altLang="sr-Latn-RS" sz="3000" dirty="0">
                <a:latin typeface="Georgia Pro Light" panose="02040302050405020303" pitchFamily="18" charset="0"/>
              </a:rPr>
              <a:t>koliko često koriste uređaje digitalne tehnologije te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hr-HR" altLang="sr-Latn-RS" sz="3000" dirty="0">
                <a:latin typeface="Georgia Pro Light" panose="02040302050405020303" pitchFamily="18" charset="0"/>
              </a:rPr>
              <a:t>koliko često čitaju s roditeljima,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hr-HR" altLang="sr-Latn-RS" sz="3000" dirty="0">
              <a:latin typeface="Georgia Pro Light" panose="02040302050405020303" pitchFamily="18" charset="0"/>
            </a:endParaRPr>
          </a:p>
          <a:p>
            <a:pPr eaLnBrk="1" hangingPunct="1"/>
            <a:r>
              <a:rPr lang="hr-HR" altLang="sr-Latn-RS" sz="3000" dirty="0">
                <a:latin typeface="Georgia Pro Light" panose="02040302050405020303" pitchFamily="18" charset="0"/>
              </a:rPr>
              <a:t>s mjerama subjektivne dobrobiti, odnosno: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hr-HR" altLang="sr-Latn-RS" sz="3000" dirty="0">
                <a:latin typeface="Georgia Pro Light" panose="02040302050405020303" pitchFamily="18" charset="0"/>
              </a:rPr>
              <a:t> srećom,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hr-HR" altLang="sr-Latn-RS" sz="3000" dirty="0">
                <a:latin typeface="Georgia Pro Light" panose="02040302050405020303" pitchFamily="18" charset="0"/>
              </a:rPr>
              <a:t>zadovoljstvom onima s kojima žive, tj. obitelji te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hr-HR" altLang="sr-Latn-RS" sz="3000" dirty="0">
                <a:latin typeface="Georgia Pro Light" panose="02040302050405020303" pitchFamily="18" charset="0"/>
              </a:rPr>
              <a:t>zadovoljstvom s prijateljima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6F06E-A405-CDFA-B2DD-A1A5AB8D5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B47691F-DDE0-A11E-8DBF-4A488DC0FEB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pPr algn="l"/>
            <a:endParaRPr lang="en-GB"/>
          </a:p>
          <a:p>
            <a:pPr algn="l"/>
            <a:endParaRPr lang="en-GB"/>
          </a:p>
          <a:p>
            <a:endParaRPr lang="en-GB" b="0" i="0" u="none" strike="noStrike" baseline="0">
              <a:latin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A6B664B3-D4E0-49FB-E8E3-CB418E6B6F55}"/>
              </a:ext>
            </a:extLst>
          </p:cNvPr>
          <p:cNvSpPr txBox="1"/>
          <p:nvPr/>
        </p:nvSpPr>
        <p:spPr>
          <a:xfrm>
            <a:off x="419099" y="326042"/>
            <a:ext cx="9927266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Metoda i uzorak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id="{8FFAB711-694E-7884-CAA6-400A5F3CBED5}"/>
              </a:ext>
            </a:extLst>
          </p:cNvPr>
          <p:cNvSpPr/>
          <p:nvPr/>
        </p:nvSpPr>
        <p:spPr>
          <a:xfrm>
            <a:off x="14935200" y="288951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46D3DDD-C717-48E2-1254-5C3EBE721335}"/>
              </a:ext>
            </a:extLst>
          </p:cNvPr>
          <p:cNvSpPr txBox="1"/>
          <p:nvPr/>
        </p:nvSpPr>
        <p:spPr>
          <a:xfrm>
            <a:off x="1219200" y="1514731"/>
            <a:ext cx="16535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6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Prigodni uzorak, škole s područja Osječko-baranjske županije - OŠ Ljudevita Gaja i područna škola u Sarvašu, OŠ Jagode </a:t>
            </a:r>
            <a:r>
              <a:rPr lang="hr-HR" sz="26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Truhelke</a:t>
            </a:r>
            <a:r>
              <a:rPr lang="hr-HR" sz="26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OŠ </a:t>
            </a:r>
            <a:r>
              <a:rPr lang="hr-HR" sz="2600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hr-HR" sz="26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adost, OŠ Antuna Mihanovića, OŠ </a:t>
            </a:r>
            <a:r>
              <a:rPr lang="hr-HR" sz="2600" dirty="0" err="1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Retfala</a:t>
            </a:r>
            <a:r>
              <a:rPr lang="hr-HR" sz="26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OŠ Višnjevac, OŠ Josipovac, OŠ Antunovac i područna škola u Ivanovcu – odaziv je 61.5%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600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Prvi val longitudinalnog istraživanja – rujan i listopad 2024.</a:t>
            </a:r>
            <a:endParaRPr lang="hr-HR" sz="2600" dirty="0">
              <a:effectLst/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6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Sudionici su 221 dijete (117 djevojčica) u dobi od 6 do 8 godina (M=6,66, SD=0,477) i jedan od njihovih roditelja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600" dirty="0">
                <a:latin typeface="Abadi" panose="020B0604020104020204" pitchFamily="34" charset="0"/>
                <a:cs typeface="Times New Roman" panose="02020603050405020304" pitchFamily="18" charset="0"/>
              </a:rPr>
              <a:t>Djeca su testirana individualno, a roditelji su ispunili upitnike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600" dirty="0">
                <a:latin typeface="Abadi" panose="020B0604020104020204" pitchFamily="34" charset="0"/>
                <a:cs typeface="Times New Roman" panose="02020603050405020304" pitchFamily="18" charset="0"/>
              </a:rPr>
              <a:t>Podatci su </a:t>
            </a:r>
            <a:r>
              <a:rPr lang="hr-HR" sz="2600" dirty="0" err="1">
                <a:latin typeface="Abadi" panose="020B0604020104020204" pitchFamily="34" charset="0"/>
                <a:cs typeface="Times New Roman" panose="02020603050405020304" pitchFamily="18" charset="0"/>
              </a:rPr>
              <a:t>anonimizirani</a:t>
            </a:r>
            <a:r>
              <a:rPr lang="hr-HR" sz="2600" dirty="0">
                <a:latin typeface="Abadi" panose="020B0604020104020204" pitchFamily="34" charset="0"/>
                <a:cs typeface="Times New Roman" panose="02020603050405020304" pitchFamily="18" charset="0"/>
              </a:rPr>
              <a:t> i svi sudionici dobili su na poklon dvije karte za Zoološki vrt Osijek</a:t>
            </a:r>
            <a:endParaRPr lang="en-GB" sz="2600" dirty="0">
              <a:latin typeface="Abadi" panose="020B060402010402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DC066EF-1D22-D6D7-6829-330AB0FCE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676" y="4905701"/>
            <a:ext cx="6217094" cy="498158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B7F58CE-CF6C-4E88-AF6E-7451C6595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6365" y="4989901"/>
            <a:ext cx="5910319" cy="473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33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BF20DE5-FCA1-6461-3FB7-B4572BDAEAD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b="1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A0BC5920-4599-E0DE-364B-2E77DA9F3EA5}"/>
              </a:ext>
            </a:extLst>
          </p:cNvPr>
          <p:cNvSpPr txBox="1"/>
          <p:nvPr/>
        </p:nvSpPr>
        <p:spPr>
          <a:xfrm>
            <a:off x="419100" y="672744"/>
            <a:ext cx="14439900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Mjere – djeca – kognitivni intervju 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id="{74246AF7-B39A-F6DC-44F6-A2D1EB7B84D2}"/>
              </a:ext>
            </a:extLst>
          </p:cNvPr>
          <p:cNvSpPr/>
          <p:nvPr/>
        </p:nvSpPr>
        <p:spPr>
          <a:xfrm>
            <a:off x="14859000" y="9244317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6F0D996-FE11-C9BC-D7F1-A7129B657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935" y="2171700"/>
            <a:ext cx="1018663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77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6D615-90E9-4859-D918-FC87BDAB1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01D0C82-8D09-1A63-B91C-A684484BC9C3}"/>
              </a:ext>
            </a:extLst>
          </p:cNvPr>
          <p:cNvSpPr/>
          <p:nvPr/>
        </p:nvSpPr>
        <p:spPr>
          <a:xfrm>
            <a:off x="0" y="-90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b="1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693D36CB-F442-0BDC-23E1-7228741FDEE4}"/>
              </a:ext>
            </a:extLst>
          </p:cNvPr>
          <p:cNvSpPr txBox="1"/>
          <p:nvPr/>
        </p:nvSpPr>
        <p:spPr>
          <a:xfrm>
            <a:off x="283029" y="452099"/>
            <a:ext cx="15392400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Procjene roditelja  - fizičko kretanje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3E598366-E78B-7DD9-9A12-0C672162741E}"/>
              </a:ext>
            </a:extLst>
          </p:cNvPr>
          <p:cNvSpPr/>
          <p:nvPr/>
        </p:nvSpPr>
        <p:spPr>
          <a:xfrm>
            <a:off x="14834968" y="8953500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graphicFrame>
        <p:nvGraphicFramePr>
          <p:cNvPr id="5" name="Tablica 4">
            <a:extLst>
              <a:ext uri="{FF2B5EF4-FFF2-40B4-BE49-F238E27FC236}">
                <a16:creationId xmlns:a16="http://schemas.microsoft.com/office/drawing/2014/main" id="{10045E66-EEC4-480C-BDCF-0A99CF8E6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935641"/>
              </p:ext>
            </p:extLst>
          </p:nvPr>
        </p:nvGraphicFramePr>
        <p:xfrm>
          <a:off x="304800" y="2089538"/>
          <a:ext cx="8279765" cy="4236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3013">
                  <a:extLst>
                    <a:ext uri="{9D8B030D-6E8A-4147-A177-3AD203B41FA5}">
                      <a16:colId xmlns:a16="http://schemas.microsoft.com/office/drawing/2014/main" val="2330939543"/>
                    </a:ext>
                  </a:extLst>
                </a:gridCol>
                <a:gridCol w="1396716">
                  <a:extLst>
                    <a:ext uri="{9D8B030D-6E8A-4147-A177-3AD203B41FA5}">
                      <a16:colId xmlns:a16="http://schemas.microsoft.com/office/drawing/2014/main" val="335953629"/>
                    </a:ext>
                  </a:extLst>
                </a:gridCol>
                <a:gridCol w="958337">
                  <a:extLst>
                    <a:ext uri="{9D8B030D-6E8A-4147-A177-3AD203B41FA5}">
                      <a16:colId xmlns:a16="http://schemas.microsoft.com/office/drawing/2014/main" val="2337108250"/>
                    </a:ext>
                  </a:extLst>
                </a:gridCol>
                <a:gridCol w="875110">
                  <a:extLst>
                    <a:ext uri="{9D8B030D-6E8A-4147-A177-3AD203B41FA5}">
                      <a16:colId xmlns:a16="http://schemas.microsoft.com/office/drawing/2014/main" val="3560924036"/>
                    </a:ext>
                  </a:extLst>
                </a:gridCol>
                <a:gridCol w="856157">
                  <a:extLst>
                    <a:ext uri="{9D8B030D-6E8A-4147-A177-3AD203B41FA5}">
                      <a16:colId xmlns:a16="http://schemas.microsoft.com/office/drawing/2014/main" val="845229243"/>
                    </a:ext>
                  </a:extLst>
                </a:gridCol>
                <a:gridCol w="763044">
                  <a:extLst>
                    <a:ext uri="{9D8B030D-6E8A-4147-A177-3AD203B41FA5}">
                      <a16:colId xmlns:a16="http://schemas.microsoft.com/office/drawing/2014/main" val="4004018983"/>
                    </a:ext>
                  </a:extLst>
                </a:gridCol>
                <a:gridCol w="747388">
                  <a:extLst>
                    <a:ext uri="{9D8B030D-6E8A-4147-A177-3AD203B41FA5}">
                      <a16:colId xmlns:a16="http://schemas.microsoft.com/office/drawing/2014/main" val="4006607360"/>
                    </a:ext>
                  </a:extLst>
                </a:gridCol>
              </a:tblGrid>
              <a:tr h="1412240">
                <a:tc gridSpan="7"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3. Koliko vremena u prosjeku, tijekom tipičnog dana u tjednu ili tijekom vikenda Vaše dijete provede u fizičkim aktivnostima (zajedno sve sportske aktivnosti, aktivna igra na otvorenom ili neka fizička aktivnost u vlastitom domu)? Zaokružite jedan odgovor u svakom retku.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097281"/>
                  </a:ext>
                </a:extLst>
              </a:tr>
              <a:tr h="1412240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Uopće se ne bavi fizičkom aktivnošću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700" dirty="0">
                          <a:effectLst/>
                        </a:rPr>
                        <a:t>Manje od sat vremena</a:t>
                      </a:r>
                      <a:endParaRPr lang="en-GB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Od jednog do dva sata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Dva do četiri sata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Četiri do šest sati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Više od šest sati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338960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Tijekom tipičnog dana u tjednu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0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124157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Tijekom tipičnog dana vikenda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0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3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4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4093249"/>
                  </a:ext>
                </a:extLst>
              </a:tr>
            </a:tbl>
          </a:graphicData>
        </a:graphic>
      </p:graphicFrame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1D3C7C3B-9687-3793-2E9E-5B7FAF1407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482688"/>
              </p:ext>
            </p:extLst>
          </p:nvPr>
        </p:nvGraphicFramePr>
        <p:xfrm>
          <a:off x="8889365" y="4883010"/>
          <a:ext cx="8846456" cy="3666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36576">
                  <a:extLst>
                    <a:ext uri="{9D8B030D-6E8A-4147-A177-3AD203B41FA5}">
                      <a16:colId xmlns:a16="http://schemas.microsoft.com/office/drawing/2014/main" val="2710367920"/>
                    </a:ext>
                  </a:extLst>
                </a:gridCol>
                <a:gridCol w="497525">
                  <a:extLst>
                    <a:ext uri="{9D8B030D-6E8A-4147-A177-3AD203B41FA5}">
                      <a16:colId xmlns:a16="http://schemas.microsoft.com/office/drawing/2014/main" val="1106067626"/>
                    </a:ext>
                  </a:extLst>
                </a:gridCol>
                <a:gridCol w="497525">
                  <a:extLst>
                    <a:ext uri="{9D8B030D-6E8A-4147-A177-3AD203B41FA5}">
                      <a16:colId xmlns:a16="http://schemas.microsoft.com/office/drawing/2014/main" val="3623250369"/>
                    </a:ext>
                  </a:extLst>
                </a:gridCol>
                <a:gridCol w="494888">
                  <a:extLst>
                    <a:ext uri="{9D8B030D-6E8A-4147-A177-3AD203B41FA5}">
                      <a16:colId xmlns:a16="http://schemas.microsoft.com/office/drawing/2014/main" val="3715324549"/>
                    </a:ext>
                  </a:extLst>
                </a:gridCol>
                <a:gridCol w="464123">
                  <a:extLst>
                    <a:ext uri="{9D8B030D-6E8A-4147-A177-3AD203B41FA5}">
                      <a16:colId xmlns:a16="http://schemas.microsoft.com/office/drawing/2014/main" val="3127418442"/>
                    </a:ext>
                  </a:extLst>
                </a:gridCol>
                <a:gridCol w="464123">
                  <a:extLst>
                    <a:ext uri="{9D8B030D-6E8A-4147-A177-3AD203B41FA5}">
                      <a16:colId xmlns:a16="http://schemas.microsoft.com/office/drawing/2014/main" val="3658789466"/>
                    </a:ext>
                  </a:extLst>
                </a:gridCol>
                <a:gridCol w="497525">
                  <a:extLst>
                    <a:ext uri="{9D8B030D-6E8A-4147-A177-3AD203B41FA5}">
                      <a16:colId xmlns:a16="http://schemas.microsoft.com/office/drawing/2014/main" val="2075128325"/>
                    </a:ext>
                  </a:extLst>
                </a:gridCol>
                <a:gridCol w="497525">
                  <a:extLst>
                    <a:ext uri="{9D8B030D-6E8A-4147-A177-3AD203B41FA5}">
                      <a16:colId xmlns:a16="http://schemas.microsoft.com/office/drawing/2014/main" val="676999733"/>
                    </a:ext>
                  </a:extLst>
                </a:gridCol>
                <a:gridCol w="496646">
                  <a:extLst>
                    <a:ext uri="{9D8B030D-6E8A-4147-A177-3AD203B41FA5}">
                      <a16:colId xmlns:a16="http://schemas.microsoft.com/office/drawing/2014/main" val="3282052365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algn="just"/>
                      <a:r>
                        <a:rPr lang="hr-HR" sz="1800">
                          <a:effectLst/>
                        </a:rPr>
                        <a:t>5. Koliko često u tjednu u prosjeku tijekom tipičnog tjedna Vaše dijete: (zaokružite odgovor koji najbolje opisuje navike Vašeg djeteta)</a:t>
                      </a:r>
                      <a:endParaRPr lang="en-GB" sz="1800">
                        <a:effectLst/>
                      </a:endParaRPr>
                    </a:p>
                    <a:p>
                      <a:r>
                        <a:rPr lang="hr-HR" sz="1800">
                          <a:effectLst/>
                        </a:rPr>
                        <a:t> </a:t>
                      </a:r>
                      <a:endParaRPr lang="en-GB" sz="1800">
                        <a:effectLst/>
                      </a:endParaRPr>
                    </a:p>
                    <a:p>
                      <a:r>
                        <a:rPr lang="hr-HR" sz="1800">
                          <a:effectLst/>
                        </a:rPr>
                        <a:t> 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Nijednom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 puta tjedno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 puta tjedno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 puta tjedno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 puta tjedno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5 puta tjedno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6 puta tjedno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7 puta tjedno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extLst>
                  <a:ext uri="{0D108BD9-81ED-4DB2-BD59-A6C34878D82A}">
                    <a16:rowId xmlns:a16="http://schemas.microsoft.com/office/drawing/2014/main" val="2984913018"/>
                  </a:ext>
                </a:extLst>
              </a:tr>
              <a:tr h="910815">
                <a:tc>
                  <a:txBody>
                    <a:bodyPr/>
                    <a:lstStyle/>
                    <a:p>
                      <a:r>
                        <a:rPr lang="hr-HR" sz="1800">
                          <a:effectLst/>
                        </a:rPr>
                        <a:t>… igra se s drugom djecom na otvorenom (na ulici, dječjem ili sportskom igralištu)?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800">
                          <a:effectLst/>
                        </a:rPr>
                        <a:t>0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6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7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8661348"/>
                  </a:ext>
                </a:extLst>
              </a:tr>
              <a:tr h="463473">
                <a:tc>
                  <a:txBody>
                    <a:bodyPr/>
                    <a:lstStyle/>
                    <a:p>
                      <a:r>
                        <a:rPr lang="hr-HR" sz="1800">
                          <a:effectLst/>
                        </a:rPr>
                        <a:t>… ide u šetnju?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800">
                          <a:effectLst/>
                        </a:rPr>
                        <a:t>0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6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7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4184457"/>
                  </a:ext>
                </a:extLst>
              </a:tr>
              <a:tr h="463473">
                <a:tc>
                  <a:txBody>
                    <a:bodyPr/>
                    <a:lstStyle/>
                    <a:p>
                      <a:r>
                        <a:rPr lang="hr-HR" sz="1800">
                          <a:effectLst/>
                        </a:rPr>
                        <a:t>… vozi bicikl, romobil ili koturaljke ?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hr-HR" sz="1800">
                          <a:effectLst/>
                        </a:rPr>
                        <a:t>0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6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7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3671579"/>
                  </a:ext>
                </a:extLst>
              </a:tr>
            </a:tbl>
          </a:graphicData>
        </a:graphic>
      </p:graphicFrame>
      <p:sp>
        <p:nvSpPr>
          <p:cNvPr id="6" name="TekstniOkvir 5">
            <a:extLst>
              <a:ext uri="{FF2B5EF4-FFF2-40B4-BE49-F238E27FC236}">
                <a16:creationId xmlns:a16="http://schemas.microsoft.com/office/drawing/2014/main" id="{F9FCBA27-D504-202C-9EEC-60C1B0440BBB}"/>
              </a:ext>
            </a:extLst>
          </p:cNvPr>
          <p:cNvSpPr txBox="1"/>
          <p:nvPr/>
        </p:nvSpPr>
        <p:spPr>
          <a:xfrm>
            <a:off x="990600" y="6743700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Mjera ukupne fizičke aktivnosti izračunata je kao kombinacija procjena bavljenja fizičkom aktivnošću tijekom tipičnog dana u tjednu i tipičnog dana vikenda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497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DE3EF-9D4B-E7CC-5895-2EF4712DE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876C2AD-C450-1543-4F96-1C1CECA255C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b="1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A91E44D-F620-5E69-3874-AFD38884F4D8}"/>
              </a:ext>
            </a:extLst>
          </p:cNvPr>
          <p:cNvSpPr txBox="1"/>
          <p:nvPr/>
        </p:nvSpPr>
        <p:spPr>
          <a:xfrm>
            <a:off x="304800" y="396671"/>
            <a:ext cx="16230600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Procjene roditelja – digitalno okruženje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58C1473B-CEC3-5C39-F3FA-7DCF045F836F}"/>
              </a:ext>
            </a:extLst>
          </p:cNvPr>
          <p:cNvSpPr/>
          <p:nvPr/>
        </p:nvSpPr>
        <p:spPr>
          <a:xfrm>
            <a:off x="14782800" y="9172450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graphicFrame>
        <p:nvGraphicFramePr>
          <p:cNvPr id="6" name="Tablica 5">
            <a:extLst>
              <a:ext uri="{FF2B5EF4-FFF2-40B4-BE49-F238E27FC236}">
                <a16:creationId xmlns:a16="http://schemas.microsoft.com/office/drawing/2014/main" id="{2D806EED-958F-6A05-77F4-E18232379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997152"/>
              </p:ext>
            </p:extLst>
          </p:nvPr>
        </p:nvGraphicFramePr>
        <p:xfrm>
          <a:off x="660400" y="1789771"/>
          <a:ext cx="8025030" cy="38520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9563">
                  <a:extLst>
                    <a:ext uri="{9D8B030D-6E8A-4147-A177-3AD203B41FA5}">
                      <a16:colId xmlns:a16="http://schemas.microsoft.com/office/drawing/2014/main" val="3566505145"/>
                    </a:ext>
                  </a:extLst>
                </a:gridCol>
                <a:gridCol w="1467079">
                  <a:extLst>
                    <a:ext uri="{9D8B030D-6E8A-4147-A177-3AD203B41FA5}">
                      <a16:colId xmlns:a16="http://schemas.microsoft.com/office/drawing/2014/main" val="4135612688"/>
                    </a:ext>
                  </a:extLst>
                </a:gridCol>
                <a:gridCol w="928298">
                  <a:extLst>
                    <a:ext uri="{9D8B030D-6E8A-4147-A177-3AD203B41FA5}">
                      <a16:colId xmlns:a16="http://schemas.microsoft.com/office/drawing/2014/main" val="4286147370"/>
                    </a:ext>
                  </a:extLst>
                </a:gridCol>
                <a:gridCol w="847681">
                  <a:extLst>
                    <a:ext uri="{9D8B030D-6E8A-4147-A177-3AD203B41FA5}">
                      <a16:colId xmlns:a16="http://schemas.microsoft.com/office/drawing/2014/main" val="1978973959"/>
                    </a:ext>
                  </a:extLst>
                </a:gridCol>
                <a:gridCol w="829323">
                  <a:extLst>
                    <a:ext uri="{9D8B030D-6E8A-4147-A177-3AD203B41FA5}">
                      <a16:colId xmlns:a16="http://schemas.microsoft.com/office/drawing/2014/main" val="3590896740"/>
                    </a:ext>
                  </a:extLst>
                </a:gridCol>
                <a:gridCol w="739126">
                  <a:extLst>
                    <a:ext uri="{9D8B030D-6E8A-4147-A177-3AD203B41FA5}">
                      <a16:colId xmlns:a16="http://schemas.microsoft.com/office/drawing/2014/main" val="227116547"/>
                    </a:ext>
                  </a:extLst>
                </a:gridCol>
                <a:gridCol w="723960">
                  <a:extLst>
                    <a:ext uri="{9D8B030D-6E8A-4147-A177-3AD203B41FA5}">
                      <a16:colId xmlns:a16="http://schemas.microsoft.com/office/drawing/2014/main" val="2687576348"/>
                    </a:ext>
                  </a:extLst>
                </a:gridCol>
              </a:tblGrid>
              <a:tr h="967038">
                <a:tc gridSpan="7"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7. Koliko vremena u prosjeku, tijekom tipičnog dana u tjednu ili tijekom vikenda, Vaše dijete provede koristeći uređaje digitalne tehnologije (svi uređaji i aktivnosti zajedno)? Zaokružite jedan odgovor u svakom retku.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963927"/>
                  </a:ext>
                </a:extLst>
              </a:tr>
              <a:tr h="1595612"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 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Uopće ne koristi uređaje digitalne tehnologije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700" dirty="0">
                          <a:effectLst/>
                        </a:rPr>
                        <a:t>Manje od sat vremena</a:t>
                      </a:r>
                      <a:endParaRPr lang="en-GB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Od jednog do dva sata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Dva do četiri sata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Četiri do šest sati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Više od šest sati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3547167"/>
                  </a:ext>
                </a:extLst>
              </a:tr>
              <a:tr h="644692"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Tijekom tipičnog dana u tjednu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0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4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220349"/>
                  </a:ext>
                </a:extLst>
              </a:tr>
              <a:tr h="644692"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Tijekom tipičnog dana vikenda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0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4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5182685"/>
                  </a:ext>
                </a:extLst>
              </a:tr>
            </a:tbl>
          </a:graphicData>
        </a:graphic>
      </p:graphicFrame>
      <p:graphicFrame>
        <p:nvGraphicFramePr>
          <p:cNvPr id="11" name="Tablica 10">
            <a:extLst>
              <a:ext uri="{FF2B5EF4-FFF2-40B4-BE49-F238E27FC236}">
                <a16:creationId xmlns:a16="http://schemas.microsoft.com/office/drawing/2014/main" id="{124EFDC9-7536-694D-F097-20304A70E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781819"/>
              </p:ext>
            </p:extLst>
          </p:nvPr>
        </p:nvGraphicFramePr>
        <p:xfrm>
          <a:off x="9345830" y="3543300"/>
          <a:ext cx="8281771" cy="5410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06075">
                  <a:extLst>
                    <a:ext uri="{9D8B030D-6E8A-4147-A177-3AD203B41FA5}">
                      <a16:colId xmlns:a16="http://schemas.microsoft.com/office/drawing/2014/main" val="3082399326"/>
                    </a:ext>
                  </a:extLst>
                </a:gridCol>
                <a:gridCol w="428325">
                  <a:extLst>
                    <a:ext uri="{9D8B030D-6E8A-4147-A177-3AD203B41FA5}">
                      <a16:colId xmlns:a16="http://schemas.microsoft.com/office/drawing/2014/main" val="1719437507"/>
                    </a:ext>
                  </a:extLst>
                </a:gridCol>
                <a:gridCol w="428325">
                  <a:extLst>
                    <a:ext uri="{9D8B030D-6E8A-4147-A177-3AD203B41FA5}">
                      <a16:colId xmlns:a16="http://schemas.microsoft.com/office/drawing/2014/main" val="3178995459"/>
                    </a:ext>
                  </a:extLst>
                </a:gridCol>
                <a:gridCol w="428325">
                  <a:extLst>
                    <a:ext uri="{9D8B030D-6E8A-4147-A177-3AD203B41FA5}">
                      <a16:colId xmlns:a16="http://schemas.microsoft.com/office/drawing/2014/main" val="1426798781"/>
                    </a:ext>
                  </a:extLst>
                </a:gridCol>
                <a:gridCol w="428325">
                  <a:extLst>
                    <a:ext uri="{9D8B030D-6E8A-4147-A177-3AD203B41FA5}">
                      <a16:colId xmlns:a16="http://schemas.microsoft.com/office/drawing/2014/main" val="3998023623"/>
                    </a:ext>
                  </a:extLst>
                </a:gridCol>
                <a:gridCol w="462396">
                  <a:extLst>
                    <a:ext uri="{9D8B030D-6E8A-4147-A177-3AD203B41FA5}">
                      <a16:colId xmlns:a16="http://schemas.microsoft.com/office/drawing/2014/main" val="677238700"/>
                    </a:ext>
                  </a:extLst>
                </a:gridCol>
              </a:tblGrid>
              <a:tr h="1494290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9. Koliko često Vaše dijete koristi uređaje digitalne tehnologije za sljedeće aktivnosti? Uređaji digitalne tehnologije uključuju sve uređaje koje dijete koristi (tablet, igraču konzolu, računalo, pametni telefon i sl.).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Nikad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Rijetko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Ponekad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Često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Vrlo često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extLst>
                  <a:ext uri="{0D108BD9-81ED-4DB2-BD59-A6C34878D82A}">
                    <a16:rowId xmlns:a16="http://schemas.microsoft.com/office/drawing/2014/main" val="3847687920"/>
                  </a:ext>
                </a:extLst>
              </a:tr>
              <a:tr h="426941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Igranje igara za zabavu na mobitelu, računalu ili tabletu.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9299618"/>
                  </a:ext>
                </a:extLst>
              </a:tr>
              <a:tr h="643180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Korištenje aplikacija za zabavu na mobitelu, računalu ili tabletu.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2113057"/>
                  </a:ext>
                </a:extLst>
              </a:tr>
              <a:tr h="964769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Igranje edukativnih igara ili aplikacija (učenje slova ili brojeva, učenje boja, učenje stranog jezika i sl.) na mobitelu, računalu ili tabletu.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6449089"/>
                  </a:ext>
                </a:extLst>
              </a:tr>
              <a:tr h="412613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Gledanje TV programa.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2590251"/>
                  </a:ext>
                </a:extLst>
              </a:tr>
              <a:tr h="412613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Gledanje streaming programa (Netflix, Disney i sl.).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1397603"/>
                  </a:ext>
                </a:extLst>
              </a:tr>
              <a:tr h="412613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Gledanje YouTube isječaka.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2773242"/>
                  </a:ext>
                </a:extLst>
              </a:tr>
              <a:tr h="643180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Pretraživanje Interneta vezano uz tematiku koja ga zanima.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3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4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6902417"/>
                  </a:ext>
                </a:extLst>
              </a:tr>
            </a:tbl>
          </a:graphicData>
        </a:graphic>
      </p:graphicFrame>
      <p:sp>
        <p:nvSpPr>
          <p:cNvPr id="4" name="TekstniOkvir 3">
            <a:extLst>
              <a:ext uri="{FF2B5EF4-FFF2-40B4-BE49-F238E27FC236}">
                <a16:creationId xmlns:a16="http://schemas.microsoft.com/office/drawing/2014/main" id="{D4A77A6F-AD64-4625-A941-20F38FD13AE4}"/>
              </a:ext>
            </a:extLst>
          </p:cNvPr>
          <p:cNvSpPr txBox="1"/>
          <p:nvPr/>
        </p:nvSpPr>
        <p:spPr>
          <a:xfrm>
            <a:off x="990600" y="6057900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Mjera ukupnog korištenja uređaja digitalne tehnologije izračunata je kao kombinacija procjena korištenja uređaja tijekom tipičnog dana u tjednu i tipičnog dana vikenda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827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E9554-1B35-18E8-67C4-0C203FA5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1D1C061-1DCC-4E7C-F226-02EE4DD119C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b="1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FD0DD13-B9E9-62AA-CAA7-D2B2BBF0BCA3}"/>
              </a:ext>
            </a:extLst>
          </p:cNvPr>
          <p:cNvSpPr txBox="1"/>
          <p:nvPr/>
        </p:nvSpPr>
        <p:spPr>
          <a:xfrm>
            <a:off x="381000" y="647114"/>
            <a:ext cx="16535400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Procjene roditelja – literarno okruženje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AF35BF5C-701C-D9FE-110D-84DE4F29381A}"/>
              </a:ext>
            </a:extLst>
          </p:cNvPr>
          <p:cNvSpPr/>
          <p:nvPr/>
        </p:nvSpPr>
        <p:spPr>
          <a:xfrm>
            <a:off x="14834968" y="8953500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graphicFrame>
        <p:nvGraphicFramePr>
          <p:cNvPr id="9" name="Tablica 8">
            <a:extLst>
              <a:ext uri="{FF2B5EF4-FFF2-40B4-BE49-F238E27FC236}">
                <a16:creationId xmlns:a16="http://schemas.microsoft.com/office/drawing/2014/main" id="{4BBF44E9-88E8-99B5-1AC9-84EA79317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443029"/>
              </p:ext>
            </p:extLst>
          </p:nvPr>
        </p:nvGraphicFramePr>
        <p:xfrm>
          <a:off x="3810000" y="2167002"/>
          <a:ext cx="9677399" cy="2377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6813">
                  <a:extLst>
                    <a:ext uri="{9D8B030D-6E8A-4147-A177-3AD203B41FA5}">
                      <a16:colId xmlns:a16="http://schemas.microsoft.com/office/drawing/2014/main" val="564479534"/>
                    </a:ext>
                  </a:extLst>
                </a:gridCol>
                <a:gridCol w="967259">
                  <a:extLst>
                    <a:ext uri="{9D8B030D-6E8A-4147-A177-3AD203B41FA5}">
                      <a16:colId xmlns:a16="http://schemas.microsoft.com/office/drawing/2014/main" val="3552201843"/>
                    </a:ext>
                  </a:extLst>
                </a:gridCol>
                <a:gridCol w="808613">
                  <a:extLst>
                    <a:ext uri="{9D8B030D-6E8A-4147-A177-3AD203B41FA5}">
                      <a16:colId xmlns:a16="http://schemas.microsoft.com/office/drawing/2014/main" val="26427013"/>
                    </a:ext>
                  </a:extLst>
                </a:gridCol>
                <a:gridCol w="953798">
                  <a:extLst>
                    <a:ext uri="{9D8B030D-6E8A-4147-A177-3AD203B41FA5}">
                      <a16:colId xmlns:a16="http://schemas.microsoft.com/office/drawing/2014/main" val="243130386"/>
                    </a:ext>
                  </a:extLst>
                </a:gridCol>
                <a:gridCol w="954761">
                  <a:extLst>
                    <a:ext uri="{9D8B030D-6E8A-4147-A177-3AD203B41FA5}">
                      <a16:colId xmlns:a16="http://schemas.microsoft.com/office/drawing/2014/main" val="3855723887"/>
                    </a:ext>
                  </a:extLst>
                </a:gridCol>
                <a:gridCol w="953798">
                  <a:extLst>
                    <a:ext uri="{9D8B030D-6E8A-4147-A177-3AD203B41FA5}">
                      <a16:colId xmlns:a16="http://schemas.microsoft.com/office/drawing/2014/main" val="2354596051"/>
                    </a:ext>
                  </a:extLst>
                </a:gridCol>
                <a:gridCol w="953798">
                  <a:extLst>
                    <a:ext uri="{9D8B030D-6E8A-4147-A177-3AD203B41FA5}">
                      <a16:colId xmlns:a16="http://schemas.microsoft.com/office/drawing/2014/main" val="2131142085"/>
                    </a:ext>
                  </a:extLst>
                </a:gridCol>
                <a:gridCol w="953798">
                  <a:extLst>
                    <a:ext uri="{9D8B030D-6E8A-4147-A177-3AD203B41FA5}">
                      <a16:colId xmlns:a16="http://schemas.microsoft.com/office/drawing/2014/main" val="2882631264"/>
                    </a:ext>
                  </a:extLst>
                </a:gridCol>
                <a:gridCol w="954761">
                  <a:extLst>
                    <a:ext uri="{9D8B030D-6E8A-4147-A177-3AD203B41FA5}">
                      <a16:colId xmlns:a16="http://schemas.microsoft.com/office/drawing/2014/main" val="25683929"/>
                    </a:ext>
                  </a:extLst>
                </a:gridCol>
              </a:tblGrid>
              <a:tr h="679269">
                <a:tc gridSpan="9">
                  <a:txBody>
                    <a:bodyPr/>
                    <a:lstStyle/>
                    <a:p>
                      <a:pPr algn="just"/>
                      <a:r>
                        <a:rPr lang="hr-HR" sz="1800" dirty="0">
                          <a:effectLst/>
                        </a:rPr>
                        <a:t>12. Koliko često Vi ili netko iz obitelji čitate djetetu tijekom tipičnog tjedna? Pod „djetetom“ se misli na dijete za koje popunjavate ovaj upitnik.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384738"/>
                  </a:ext>
                </a:extLst>
              </a:tr>
              <a:tr h="339634"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 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Nikada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1 put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 puta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 puta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 puta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5 puta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6 puta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7 puta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036968"/>
                  </a:ext>
                </a:extLst>
              </a:tr>
              <a:tr h="339634">
                <a:tc rowSpan="2"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Prije spavanja</a:t>
                      </a:r>
                    </a:p>
                    <a:p>
                      <a:r>
                        <a:rPr lang="hr-HR" sz="1800" dirty="0">
                          <a:effectLst/>
                        </a:rPr>
                        <a:t>U neko drugo doba tijekom dana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0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6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7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4490241"/>
                  </a:ext>
                </a:extLst>
              </a:tr>
              <a:tr h="1018903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0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6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7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5878897"/>
                  </a:ext>
                </a:extLst>
              </a:tr>
            </a:tbl>
          </a:graphicData>
        </a:graphic>
      </p:graphicFrame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2709BCCF-8402-73DF-0AA2-C7A9B0E8B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842109"/>
              </p:ext>
            </p:extLst>
          </p:nvPr>
        </p:nvGraphicFramePr>
        <p:xfrm>
          <a:off x="1295400" y="5159829"/>
          <a:ext cx="12545698" cy="4511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26311">
                  <a:extLst>
                    <a:ext uri="{9D8B030D-6E8A-4147-A177-3AD203B41FA5}">
                      <a16:colId xmlns:a16="http://schemas.microsoft.com/office/drawing/2014/main" val="2479892961"/>
                    </a:ext>
                  </a:extLst>
                </a:gridCol>
                <a:gridCol w="711618">
                  <a:extLst>
                    <a:ext uri="{9D8B030D-6E8A-4147-A177-3AD203B41FA5}">
                      <a16:colId xmlns:a16="http://schemas.microsoft.com/office/drawing/2014/main" val="2496149999"/>
                    </a:ext>
                  </a:extLst>
                </a:gridCol>
                <a:gridCol w="711618">
                  <a:extLst>
                    <a:ext uri="{9D8B030D-6E8A-4147-A177-3AD203B41FA5}">
                      <a16:colId xmlns:a16="http://schemas.microsoft.com/office/drawing/2014/main" val="2526675231"/>
                    </a:ext>
                  </a:extLst>
                </a:gridCol>
                <a:gridCol w="711618">
                  <a:extLst>
                    <a:ext uri="{9D8B030D-6E8A-4147-A177-3AD203B41FA5}">
                      <a16:colId xmlns:a16="http://schemas.microsoft.com/office/drawing/2014/main" val="2295317493"/>
                    </a:ext>
                  </a:extLst>
                </a:gridCol>
                <a:gridCol w="711618">
                  <a:extLst>
                    <a:ext uri="{9D8B030D-6E8A-4147-A177-3AD203B41FA5}">
                      <a16:colId xmlns:a16="http://schemas.microsoft.com/office/drawing/2014/main" val="2431130828"/>
                    </a:ext>
                  </a:extLst>
                </a:gridCol>
                <a:gridCol w="672915">
                  <a:extLst>
                    <a:ext uri="{9D8B030D-6E8A-4147-A177-3AD203B41FA5}">
                      <a16:colId xmlns:a16="http://schemas.microsoft.com/office/drawing/2014/main" val="494363604"/>
                    </a:ext>
                  </a:extLst>
                </a:gridCol>
              </a:tblGrid>
              <a:tr h="1327740">
                <a:tc>
                  <a:txBody>
                    <a:bodyPr/>
                    <a:lstStyle/>
                    <a:p>
                      <a:r>
                        <a:rPr lang="hr-HR" sz="1800">
                          <a:effectLst/>
                        </a:rPr>
                        <a:t>17. Razmislite kako je izgledao jedan tipičan tjedan u posljednjih mjesec dana pa procijenite koliko ste često s djetetom u posljednjih mjesec dana radili sljedeće aktivnosti:</a:t>
                      </a:r>
                      <a:endParaRPr lang="en-GB" sz="1800">
                        <a:effectLst/>
                      </a:endParaRPr>
                    </a:p>
                    <a:p>
                      <a:r>
                        <a:rPr lang="hr-HR" sz="1800">
                          <a:effectLst/>
                        </a:rPr>
                        <a:t> 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marR="71755" algn="ctr"/>
                      <a:r>
                        <a:rPr lang="hr-HR" sz="1800">
                          <a:effectLst/>
                        </a:rPr>
                        <a:t>Nikada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/>
                      <a:r>
                        <a:rPr lang="hr-HR" sz="1800">
                          <a:effectLst/>
                        </a:rPr>
                        <a:t>Rijetko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/>
                      <a:r>
                        <a:rPr lang="hr-HR" sz="1800">
                          <a:effectLst/>
                        </a:rPr>
                        <a:t>Ponekad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/>
                      <a:r>
                        <a:rPr lang="hr-HR" sz="1800">
                          <a:effectLst/>
                        </a:rPr>
                        <a:t>Često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/>
                      <a:r>
                        <a:rPr lang="hr-HR" sz="1800">
                          <a:effectLst/>
                        </a:rPr>
                        <a:t>Vrlo često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extLst>
                  <a:ext uri="{0D108BD9-81ED-4DB2-BD59-A6C34878D82A}">
                    <a16:rowId xmlns:a16="http://schemas.microsoft.com/office/drawing/2014/main" val="2735454504"/>
                  </a:ext>
                </a:extLst>
              </a:tr>
              <a:tr h="284728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Podučavali svoje dijete kako pisati slova.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610157"/>
                  </a:ext>
                </a:extLst>
              </a:tr>
              <a:tr h="284728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Podučavali svoje dijete kako čitati slova – izgovarati napisana slova.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614284"/>
                  </a:ext>
                </a:extLst>
              </a:tr>
              <a:tr h="284728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Podučavali svoje dijete kako čitati riječi.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3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4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534104"/>
                  </a:ext>
                </a:extLst>
              </a:tr>
              <a:tr h="284728">
                <a:tc>
                  <a:txBody>
                    <a:bodyPr/>
                    <a:lstStyle/>
                    <a:p>
                      <a:r>
                        <a:rPr lang="hr-HR" sz="1800">
                          <a:effectLst/>
                        </a:rPr>
                        <a:t>S djetetom rješavali vježbenice za predškolce ili slične radne listiće.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95080"/>
                  </a:ext>
                </a:extLst>
              </a:tr>
              <a:tr h="428948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S djetetom igrali igre riječi ili igre sa slovima (npr. </a:t>
                      </a:r>
                      <a:r>
                        <a:rPr lang="hr-HR" sz="1800" dirty="0" err="1">
                          <a:effectLst/>
                        </a:rPr>
                        <a:t>Kaladonta</a:t>
                      </a:r>
                      <a:r>
                        <a:rPr lang="hr-HR" sz="1800" dirty="0">
                          <a:effectLst/>
                        </a:rPr>
                        <a:t>, vješala i sl.).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3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4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23435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Koristili uređaje digitalne tehnologije kako biste s djetetom pisali ili podučavali dijete nečemu.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16984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Koristili uređaje digitalne tehnologije kako biste čitali zajedno s djetetom.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5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61364"/>
                  </a:ext>
                </a:extLst>
              </a:tr>
              <a:tr h="284728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Puštali djetetu da sluša audio priče.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3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4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835416"/>
                  </a:ext>
                </a:extLst>
              </a:tr>
              <a:tr h="284728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S djetetom posjetili knjižnicu.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1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3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4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851261"/>
                  </a:ext>
                </a:extLst>
              </a:tr>
              <a:tr h="284728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</a:rPr>
                        <a:t>Čitali djetetu jer je dijete to tražilo.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3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>
                          <a:effectLst/>
                        </a:rPr>
                        <a:t>4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</a:rPr>
                        <a:t>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158462"/>
                  </a:ext>
                </a:extLst>
              </a:tr>
            </a:tbl>
          </a:graphicData>
        </a:graphic>
      </p:graphicFrame>
      <p:sp>
        <p:nvSpPr>
          <p:cNvPr id="5" name="TekstniOkvir 4">
            <a:extLst>
              <a:ext uri="{FF2B5EF4-FFF2-40B4-BE49-F238E27FC236}">
                <a16:creationId xmlns:a16="http://schemas.microsoft.com/office/drawing/2014/main" id="{4683A736-26A3-5B20-BE1B-B51A773A631F}"/>
              </a:ext>
            </a:extLst>
          </p:cNvPr>
          <p:cNvSpPr txBox="1"/>
          <p:nvPr/>
        </p:nvSpPr>
        <p:spPr>
          <a:xfrm>
            <a:off x="14097000" y="5661395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Na temelju faktorske analize kreirana su tri mjere literarnog okruženja: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formalno literarno okruženje,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neformalno literarno okruženje 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digitalno literarno okruženje</a:t>
            </a:r>
            <a:endParaRPr lang="en-GB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24F1AA72-A302-EEEC-5EF8-2FAB5D261A4A}"/>
              </a:ext>
            </a:extLst>
          </p:cNvPr>
          <p:cNvSpPr txBox="1"/>
          <p:nvPr/>
        </p:nvSpPr>
        <p:spPr>
          <a:xfrm>
            <a:off x="13944600" y="2229962"/>
            <a:ext cx="3352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Mjera ukupne čestine čitanja  izračunata je kao kombinacija procjena čestine čitanja prije spavanja i u neko drugo doba dana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626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D4259-FEE6-11F2-0239-85B0C9518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275B15-0588-7451-4318-675D6F1A0F6B}"/>
              </a:ext>
            </a:extLst>
          </p:cNvPr>
          <p:cNvSpPr/>
          <p:nvPr/>
        </p:nvSpPr>
        <p:spPr>
          <a:xfrm>
            <a:off x="304800" y="2951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hr-HR" dirty="0"/>
          </a:p>
          <a:p>
            <a:endParaRPr lang="hr-HR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F5D6577-F233-2D31-4A6F-063F2F485D2F}"/>
              </a:ext>
            </a:extLst>
          </p:cNvPr>
          <p:cNvSpPr txBox="1"/>
          <p:nvPr/>
        </p:nvSpPr>
        <p:spPr>
          <a:xfrm>
            <a:off x="1419160" y="937782"/>
            <a:ext cx="9927266" cy="1106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320"/>
              </a:lnSpc>
            </a:pPr>
            <a:r>
              <a:rPr lang="hr-HR" sz="8000" spc="-160" dirty="0">
                <a:solidFill>
                  <a:srgbClr val="2B2B2B"/>
                </a:solidFill>
                <a:latin typeface="Dreaming Outloud Pro" panose="03050502040302030504" pitchFamily="66" charset="0"/>
                <a:ea typeface="Fibre"/>
                <a:cs typeface="Dreaming Outloud Pro" panose="03050502040302030504" pitchFamily="66" charset="0"/>
                <a:sym typeface="Fibre"/>
              </a:rPr>
              <a:t>Rezultati </a:t>
            </a:r>
            <a:endParaRPr lang="en-US" sz="8000" spc="-160" dirty="0">
              <a:solidFill>
                <a:srgbClr val="2B2B2B"/>
              </a:solidFill>
              <a:latin typeface="Dreaming Outloud Pro" panose="03050502040302030504" pitchFamily="66" charset="0"/>
              <a:ea typeface="Fibre"/>
              <a:cs typeface="Dreaming Outloud Pro" panose="03050502040302030504" pitchFamily="66" charset="0"/>
              <a:sym typeface="Fibre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D758318-C7C3-F8D9-3AE4-0628DCE4D356}"/>
              </a:ext>
            </a:extLst>
          </p:cNvPr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F0E3BC2-D979-0F9B-9D0C-187E4570C643}"/>
              </a:ext>
            </a:extLst>
          </p:cNvPr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7C9FCAB-9734-0DEE-D44E-86C4705684F2}"/>
              </a:ext>
            </a:extLst>
          </p:cNvPr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hr-H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B717AD5-3179-ACB9-D587-AC3CC631AA45}"/>
              </a:ext>
            </a:extLst>
          </p:cNvPr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116BECF2-602D-093D-59C6-893BBBFF941F}"/>
              </a:ext>
            </a:extLst>
          </p:cNvPr>
          <p:cNvSpPr txBox="1"/>
          <p:nvPr/>
        </p:nvSpPr>
        <p:spPr>
          <a:xfrm>
            <a:off x="533416" y="2857500"/>
            <a:ext cx="13868384" cy="497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Georgia Pro" panose="02040502050405020303" pitchFamily="18" charset="0"/>
              </a:rPr>
              <a:t>Djeca ipak najviše vremena u prosjeku provode u fizičkim aktivnostima</a:t>
            </a:r>
            <a:endParaRPr lang="en-US" sz="2400" b="1" spc="58" dirty="0">
              <a:solidFill>
                <a:srgbClr val="2B2B2B"/>
              </a:solidFill>
              <a:latin typeface="Georgia Pro" panose="02040502050405020303" pitchFamily="18" charset="0"/>
              <a:ea typeface="Quicksand Semi-Bold"/>
              <a:cs typeface="Quicksand Semi-Bold"/>
              <a:sym typeface="Quicksand Semi-Bold"/>
            </a:endParaRPr>
          </a:p>
        </p:txBody>
      </p:sp>
      <p:graphicFrame>
        <p:nvGraphicFramePr>
          <p:cNvPr id="12" name="Tablica 11">
            <a:extLst>
              <a:ext uri="{FF2B5EF4-FFF2-40B4-BE49-F238E27FC236}">
                <a16:creationId xmlns:a16="http://schemas.microsoft.com/office/drawing/2014/main" id="{2FC6C5AE-0AC9-13F8-8959-0C5517B0B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798243"/>
              </p:ext>
            </p:extLst>
          </p:nvPr>
        </p:nvGraphicFramePr>
        <p:xfrm>
          <a:off x="762000" y="3810000"/>
          <a:ext cx="10439400" cy="2667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61767">
                  <a:extLst>
                    <a:ext uri="{9D8B030D-6E8A-4147-A177-3AD203B41FA5}">
                      <a16:colId xmlns:a16="http://schemas.microsoft.com/office/drawing/2014/main" val="2482002336"/>
                    </a:ext>
                  </a:extLst>
                </a:gridCol>
                <a:gridCol w="1430174">
                  <a:extLst>
                    <a:ext uri="{9D8B030D-6E8A-4147-A177-3AD203B41FA5}">
                      <a16:colId xmlns:a16="http://schemas.microsoft.com/office/drawing/2014/main" val="2671910308"/>
                    </a:ext>
                  </a:extLst>
                </a:gridCol>
                <a:gridCol w="1655982">
                  <a:extLst>
                    <a:ext uri="{9D8B030D-6E8A-4147-A177-3AD203B41FA5}">
                      <a16:colId xmlns:a16="http://schemas.microsoft.com/office/drawing/2014/main" val="4232006938"/>
                    </a:ext>
                  </a:extLst>
                </a:gridCol>
                <a:gridCol w="1314756">
                  <a:extLst>
                    <a:ext uri="{9D8B030D-6E8A-4147-A177-3AD203B41FA5}">
                      <a16:colId xmlns:a16="http://schemas.microsoft.com/office/drawing/2014/main" val="1313561027"/>
                    </a:ext>
                  </a:extLst>
                </a:gridCol>
                <a:gridCol w="1076721">
                  <a:extLst>
                    <a:ext uri="{9D8B030D-6E8A-4147-A177-3AD203B41FA5}">
                      <a16:colId xmlns:a16="http://schemas.microsoft.com/office/drawing/2014/main" val="2511952034"/>
                    </a:ext>
                  </a:extLst>
                </a:gridCol>
              </a:tblGrid>
              <a:tr h="1201332">
                <a:tc>
                  <a:txBody>
                    <a:bodyPr/>
                    <a:lstStyle/>
                    <a:p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marR="71755" algn="ctr"/>
                      <a:r>
                        <a:rPr lang="hr-HR" sz="1800" dirty="0">
                          <a:effectLst/>
                          <a:latin typeface="+mj-lt"/>
                        </a:rPr>
                        <a:t>Minimum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marR="71755" algn="ctr"/>
                      <a:r>
                        <a:rPr lang="hr-HR" sz="18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Maksimum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marR="71755" algn="ctr"/>
                      <a:r>
                        <a:rPr lang="hr-HR" sz="1800" dirty="0">
                          <a:effectLst/>
                          <a:latin typeface="+mj-lt"/>
                        </a:rPr>
                        <a:t>M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latin typeface="+mj-lt"/>
                        </a:rPr>
                        <a:t>SD</a:t>
                      </a:r>
                      <a:endParaRPr lang="en-GB" dirty="0">
                        <a:latin typeface="+mj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0156269"/>
                  </a:ext>
                </a:extLst>
              </a:tr>
              <a:tr h="488556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Prosječno vrijeme u čitanju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0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7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2,44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1,562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2509908"/>
                  </a:ext>
                </a:extLst>
              </a:tr>
              <a:tr h="488556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Prosječno vrijeme u fizičkoj aktivnosti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0,5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2,96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0,865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5048073"/>
                  </a:ext>
                </a:extLst>
              </a:tr>
              <a:tr h="488556">
                <a:tc>
                  <a:txBody>
                    <a:bodyPr/>
                    <a:lstStyle/>
                    <a:p>
                      <a:r>
                        <a:rPr lang="hr-HR" sz="18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Prosječno vrijeme s digitalnom tehnologijom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1,5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4,5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2,21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,666</a:t>
                      </a:r>
                      <a:endParaRPr lang="en-GB" sz="1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3794566"/>
                  </a:ext>
                </a:extLst>
              </a:tr>
            </a:tbl>
          </a:graphicData>
        </a:graphic>
      </p:graphicFrame>
      <p:sp>
        <p:nvSpPr>
          <p:cNvPr id="3" name="Freeform 20">
            <a:extLst>
              <a:ext uri="{FF2B5EF4-FFF2-40B4-BE49-F238E27FC236}">
                <a16:creationId xmlns:a16="http://schemas.microsoft.com/office/drawing/2014/main" id="{A59DAE95-617A-0AC3-B09D-5BF8E93C7210}"/>
              </a:ext>
            </a:extLst>
          </p:cNvPr>
          <p:cNvSpPr/>
          <p:nvPr/>
        </p:nvSpPr>
        <p:spPr>
          <a:xfrm>
            <a:off x="14859000" y="9244317"/>
            <a:ext cx="2638862" cy="936829"/>
          </a:xfrm>
          <a:custGeom>
            <a:avLst/>
            <a:gdLst/>
            <a:ahLst/>
            <a:cxnLst/>
            <a:rect l="l" t="t" r="r" b="b"/>
            <a:pathLst>
              <a:path w="5085173" h="2024760">
                <a:moveTo>
                  <a:pt x="0" y="0"/>
                </a:moveTo>
                <a:lnTo>
                  <a:pt x="5085172" y="0"/>
                </a:lnTo>
                <a:lnTo>
                  <a:pt x="5085172" y="2024760"/>
                </a:lnTo>
                <a:lnTo>
                  <a:pt x="0" y="2024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0AE9DDCE-3917-3E14-A0DE-44D4CF645C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96470" y="4634912"/>
            <a:ext cx="6599805" cy="440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53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1755</Words>
  <Application>Microsoft Office PowerPoint</Application>
  <PresentationFormat>Prilagođeno</PresentationFormat>
  <Paragraphs>484</Paragraphs>
  <Slides>22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31" baseType="lpstr">
      <vt:lpstr>Arial</vt:lpstr>
      <vt:lpstr>Times New Roman</vt:lpstr>
      <vt:lpstr>Dreaming Outloud Pro</vt:lpstr>
      <vt:lpstr>Calibri</vt:lpstr>
      <vt:lpstr>Aptos</vt:lpstr>
      <vt:lpstr>Georgia Pro Light</vt:lpstr>
      <vt:lpstr>Abadi</vt:lpstr>
      <vt:lpstr>Georgia Pro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</dc:title>
  <dc:creator>Marina Kotrla Topic</dc:creator>
  <cp:lastModifiedBy>Ana-Marija Čango</cp:lastModifiedBy>
  <cp:revision>37</cp:revision>
  <dcterms:created xsi:type="dcterms:W3CDTF">2006-08-16T00:00:00Z</dcterms:created>
  <dcterms:modified xsi:type="dcterms:W3CDTF">2025-02-18T10:46:28Z</dcterms:modified>
  <dc:identifier>DAGWivZGmdc</dc:identifier>
</cp:coreProperties>
</file>