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66" r:id="rId3"/>
    <p:sldId id="257" r:id="rId4"/>
    <p:sldId id="259" r:id="rId5"/>
    <p:sldId id="267" r:id="rId6"/>
    <p:sldId id="258" r:id="rId7"/>
    <p:sldId id="262" r:id="rId8"/>
    <p:sldId id="281" r:id="rId9"/>
    <p:sldId id="261" r:id="rId10"/>
    <p:sldId id="282" r:id="rId11"/>
    <p:sldId id="263" r:id="rId12"/>
    <p:sldId id="280" r:id="rId13"/>
  </p:sldIdLst>
  <p:sldSz cx="18288000" cy="10287000"/>
  <p:notesSz cx="6858000" cy="9144000"/>
  <p:embeddedFontLst>
    <p:embeddedFont>
      <p:font typeface="ADLaM Display" panose="02010000000000000000" pitchFamily="2" charset="0"/>
      <p:regular r:id="rId15"/>
    </p:embeddedFont>
    <p:embeddedFont>
      <p:font typeface="Fibre" panose="020B0604020202020204" charset="-18"/>
      <p:regular r:id="rId16"/>
    </p:embeddedFont>
    <p:embeddedFont>
      <p:font typeface="Lazydog" panose="020B0604020202020204" charset="0"/>
      <p:regular r:id="rId17"/>
    </p:embeddedFont>
    <p:embeddedFont>
      <p:font typeface="Public Sans" panose="020B0604020202020204" charset="-18"/>
      <p:regular r:id="rId18"/>
    </p:embeddedFont>
    <p:embeddedFont>
      <p:font typeface="Quicksand" panose="020B0604020202020204" charset="-18"/>
      <p:regular r:id="rId19"/>
    </p:embeddedFont>
    <p:embeddedFont>
      <p:font typeface="Quicksand Semi-Bold" panose="020B0604020202020204" charset="-18"/>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9" d="100"/>
          <a:sy n="59" d="100"/>
        </p:scale>
        <p:origin x="451"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8561D-2753-4DFD-BBF4-2A05110D4468}" type="datetimeFigureOut">
              <a:rPr lang="en-GB" smtClean="0"/>
              <a:t>28/08/2025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35AFAE-C9A4-4FF4-B06D-244A3E52936E}" type="slidenum">
              <a:rPr lang="en-GB" smtClean="0"/>
              <a:t>‹#›</a:t>
            </a:fld>
            <a:endParaRPr lang="en-GB"/>
          </a:p>
        </p:txBody>
      </p:sp>
    </p:spTree>
    <p:extLst>
      <p:ext uri="{BB962C8B-B14F-4D97-AF65-F5344CB8AC3E}">
        <p14:creationId xmlns:p14="http://schemas.microsoft.com/office/powerpoint/2010/main" val="4087714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Starting with the assumption that children in middle childhood learn both from interactions with their caregivers and from interactions with DT, we hypothesize that positive parental attitudes about the importance of reading, as well as positive attitudes towards digital technology use, are positively related to children’s linguistic competencies. Still, we hypothesize that the relationship is mediated by the home literacy environment and children's time using DT for fun and learning, with more engagement in formal and informal literacy promoting activities as well as more DT use for fun and learning leading to better vocabulary comprehension. </a:t>
            </a:r>
          </a:p>
          <a:p>
            <a:endParaRPr lang="en-GB" dirty="0"/>
          </a:p>
        </p:txBody>
      </p:sp>
      <p:sp>
        <p:nvSpPr>
          <p:cNvPr id="4" name="Slide Number Placeholder 3"/>
          <p:cNvSpPr>
            <a:spLocks noGrp="1"/>
          </p:cNvSpPr>
          <p:nvPr>
            <p:ph type="sldNum" sz="quarter" idx="5"/>
          </p:nvPr>
        </p:nvSpPr>
        <p:spPr/>
        <p:txBody>
          <a:bodyPr/>
          <a:lstStyle/>
          <a:p>
            <a:fld id="{7D35AFAE-C9A4-4FF4-B06D-244A3E52936E}" type="slidenum">
              <a:rPr lang="en-GB" smtClean="0"/>
              <a:t>4</a:t>
            </a:fld>
            <a:endParaRPr lang="en-GB"/>
          </a:p>
        </p:txBody>
      </p:sp>
    </p:spTree>
    <p:extLst>
      <p:ext uri="{BB962C8B-B14F-4D97-AF65-F5344CB8AC3E}">
        <p14:creationId xmlns:p14="http://schemas.microsoft.com/office/powerpoint/2010/main" val="1378276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36" Type="http://schemas.openxmlformats.org/officeDocument/2006/relationships/image" Target="../media/image35.pn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 Id="rId35" Type="http://schemas.openxmlformats.org/officeDocument/2006/relationships/image" Target="../media/image34.png"/><Relationship Id="rId8"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77.png"/><Relationship Id="rId3" Type="http://schemas.openxmlformats.org/officeDocument/2006/relationships/image" Target="../media/image18.png"/><Relationship Id="rId7" Type="http://schemas.openxmlformats.org/officeDocument/2006/relationships/image" Target="../media/image75.png"/><Relationship Id="rId12" Type="http://schemas.openxmlformats.org/officeDocument/2006/relationships/image" Target="../media/image3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36.png"/><Relationship Id="rId5" Type="http://schemas.openxmlformats.org/officeDocument/2006/relationships/image" Target="../media/image73.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19.svg"/><Relationship Id="rId9" Type="http://schemas.openxmlformats.org/officeDocument/2006/relationships/image" Target="../media/image26.png"/><Relationship Id="rId14" Type="http://schemas.openxmlformats.org/officeDocument/2006/relationships/image" Target="../media/image78.svg"/></Relationships>
</file>

<file path=ppt/slides/_rels/slide11.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36.png"/><Relationship Id="rId3" Type="http://schemas.openxmlformats.org/officeDocument/2006/relationships/image" Target="../media/image79.png"/><Relationship Id="rId7" Type="http://schemas.openxmlformats.org/officeDocument/2006/relationships/image" Target="../media/image73.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image" Target="../media/image1.jpe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6.png"/><Relationship Id="rId5" Type="http://schemas.openxmlformats.org/officeDocument/2006/relationships/image" Target="../media/image18.png"/><Relationship Id="rId15" Type="http://schemas.openxmlformats.org/officeDocument/2006/relationships/image" Target="../media/image77.png"/><Relationship Id="rId10" Type="http://schemas.openxmlformats.org/officeDocument/2006/relationships/image" Target="../media/image76.svg"/><Relationship Id="rId4" Type="http://schemas.openxmlformats.org/officeDocument/2006/relationships/image" Target="../media/image80.svg"/><Relationship Id="rId9" Type="http://schemas.openxmlformats.org/officeDocument/2006/relationships/image" Target="../media/image75.png"/><Relationship Id="rId14" Type="http://schemas.openxmlformats.org/officeDocument/2006/relationships/image" Target="../media/image37.svg"/></Relationships>
</file>

<file path=ppt/slides/_rels/slide12.xml.rels><?xml version="1.0" encoding="UTF-8" standalone="yes"?>
<Relationships xmlns="http://schemas.openxmlformats.org/package/2006/relationships"><Relationship Id="rId13" Type="http://schemas.openxmlformats.org/officeDocument/2006/relationships/image" Target="../media/image84.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83.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2.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85.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 Id="rId35" Type="http://schemas.openxmlformats.org/officeDocument/2006/relationships/image" Target="../media/image32.png"/><Relationship Id="rId8"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2.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33.png"/><Relationship Id="rId2" Type="http://schemas.openxmlformats.org/officeDocument/2006/relationships/image" Target="../media/image1.jpe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47.sv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8.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5.png"/><Relationship Id="rId10" Type="http://schemas.openxmlformats.org/officeDocument/2006/relationships/image" Target="../media/image32.png"/><Relationship Id="rId4" Type="http://schemas.openxmlformats.org/officeDocument/2006/relationships/image" Target="../media/image49.jpe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2.png"/><Relationship Id="rId18" Type="http://schemas.openxmlformats.org/officeDocument/2006/relationships/image" Target="../media/image32.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27.svg"/><Relationship Id="rId17" Type="http://schemas.openxmlformats.org/officeDocument/2006/relationships/image" Target="../media/image60.png"/><Relationship Id="rId2" Type="http://schemas.openxmlformats.org/officeDocument/2006/relationships/image" Target="../media/image1.jpeg"/><Relationship Id="rId16"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26.png"/><Relationship Id="rId5" Type="http://schemas.openxmlformats.org/officeDocument/2006/relationships/image" Target="../media/image52.png"/><Relationship Id="rId15" Type="http://schemas.openxmlformats.org/officeDocument/2006/relationships/image" Target="../media/image58.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54.png"/><Relationship Id="rId18" Type="http://schemas.openxmlformats.org/officeDocument/2006/relationships/image" Target="../media/image27.svg"/><Relationship Id="rId3" Type="http://schemas.openxmlformats.org/officeDocument/2006/relationships/image" Target="../media/image50.png"/><Relationship Id="rId21" Type="http://schemas.openxmlformats.org/officeDocument/2006/relationships/image" Target="../media/image58.png"/><Relationship Id="rId7" Type="http://schemas.openxmlformats.org/officeDocument/2006/relationships/image" Target="../media/image63.png"/><Relationship Id="rId12" Type="http://schemas.openxmlformats.org/officeDocument/2006/relationships/image" Target="../media/image53.svg"/><Relationship Id="rId17" Type="http://schemas.openxmlformats.org/officeDocument/2006/relationships/image" Target="../media/image26.png"/><Relationship Id="rId2" Type="http://schemas.openxmlformats.org/officeDocument/2006/relationships/image" Target="../media/image1.jpeg"/><Relationship Id="rId16" Type="http://schemas.openxmlformats.org/officeDocument/2006/relationships/image" Target="../media/image57.svg"/><Relationship Id="rId20"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52.png"/><Relationship Id="rId5" Type="http://schemas.openxmlformats.org/officeDocument/2006/relationships/image" Target="../media/image61.png"/><Relationship Id="rId15" Type="http://schemas.openxmlformats.org/officeDocument/2006/relationships/image" Target="../media/image56.png"/><Relationship Id="rId23" Type="http://schemas.openxmlformats.org/officeDocument/2006/relationships/image" Target="../media/image32.png"/><Relationship Id="rId10" Type="http://schemas.openxmlformats.org/officeDocument/2006/relationships/image" Target="../media/image66.svg"/><Relationship Id="rId19" Type="http://schemas.openxmlformats.org/officeDocument/2006/relationships/image" Target="../media/image2.png"/><Relationship Id="rId4" Type="http://schemas.openxmlformats.org/officeDocument/2006/relationships/image" Target="../media/image51.svg"/><Relationship Id="rId9" Type="http://schemas.openxmlformats.org/officeDocument/2006/relationships/image" Target="../media/image65.png"/><Relationship Id="rId14" Type="http://schemas.openxmlformats.org/officeDocument/2006/relationships/image" Target="../media/image55.svg"/><Relationship Id="rId22" Type="http://schemas.openxmlformats.org/officeDocument/2006/relationships/image" Target="../media/image59.svg"/></Relationships>
</file>

<file path=ppt/slides/_rels/slide7.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56.png"/><Relationship Id="rId12" Type="http://schemas.openxmlformats.org/officeDocument/2006/relationships/image" Target="../media/image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png"/><Relationship Id="rId5" Type="http://schemas.openxmlformats.org/officeDocument/2006/relationships/image" Target="../media/image20.png"/><Relationship Id="rId15" Type="http://schemas.openxmlformats.org/officeDocument/2006/relationships/image" Target="../media/image32.png"/><Relationship Id="rId10" Type="http://schemas.openxmlformats.org/officeDocument/2006/relationships/image" Target="../media/image70.svg"/><Relationship Id="rId4" Type="http://schemas.openxmlformats.org/officeDocument/2006/relationships/image" Target="../media/image68.svg"/><Relationship Id="rId9" Type="http://schemas.openxmlformats.org/officeDocument/2006/relationships/image" Target="../media/image69.png"/><Relationship Id="rId14" Type="http://schemas.openxmlformats.org/officeDocument/2006/relationships/image" Target="../media/image72.svg"/></Relationships>
</file>

<file path=ppt/slides/_rels/slide8.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77.png"/><Relationship Id="rId3" Type="http://schemas.openxmlformats.org/officeDocument/2006/relationships/image" Target="../media/image18.png"/><Relationship Id="rId7" Type="http://schemas.openxmlformats.org/officeDocument/2006/relationships/image" Target="../media/image75.png"/><Relationship Id="rId12" Type="http://schemas.openxmlformats.org/officeDocument/2006/relationships/image" Target="../media/image37.svg"/><Relationship Id="rId17" Type="http://schemas.openxmlformats.org/officeDocument/2006/relationships/image" Target="../media/image80.svg"/><Relationship Id="rId2" Type="http://schemas.openxmlformats.org/officeDocument/2006/relationships/image" Target="../media/image1.jpe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36.png"/><Relationship Id="rId5" Type="http://schemas.openxmlformats.org/officeDocument/2006/relationships/image" Target="../media/image73.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19.svg"/><Relationship Id="rId9" Type="http://schemas.openxmlformats.org/officeDocument/2006/relationships/image" Target="../media/image26.png"/><Relationship Id="rId14" Type="http://schemas.openxmlformats.org/officeDocument/2006/relationships/image" Target="../media/image78.svg"/></Relationships>
</file>

<file path=ppt/slides/_rels/slide9.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77.png"/><Relationship Id="rId3" Type="http://schemas.openxmlformats.org/officeDocument/2006/relationships/image" Target="../media/image18.png"/><Relationship Id="rId7" Type="http://schemas.openxmlformats.org/officeDocument/2006/relationships/image" Target="../media/image75.png"/><Relationship Id="rId12" Type="http://schemas.openxmlformats.org/officeDocument/2006/relationships/image" Target="../media/image37.svg"/><Relationship Id="rId2" Type="http://schemas.openxmlformats.org/officeDocument/2006/relationships/image" Target="../media/image1.jpe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36.png"/><Relationship Id="rId5" Type="http://schemas.openxmlformats.org/officeDocument/2006/relationships/image" Target="../media/image73.png"/><Relationship Id="rId15" Type="http://schemas.openxmlformats.org/officeDocument/2006/relationships/image" Target="../media/image81.png"/><Relationship Id="rId10" Type="http://schemas.openxmlformats.org/officeDocument/2006/relationships/image" Target="../media/image27.svg"/><Relationship Id="rId4" Type="http://schemas.openxmlformats.org/officeDocument/2006/relationships/image" Target="../media/image19.svg"/><Relationship Id="rId9" Type="http://schemas.openxmlformats.org/officeDocument/2006/relationships/image" Target="../media/image26.png"/><Relationship Id="rId14" Type="http://schemas.openxmlformats.org/officeDocument/2006/relationships/image" Target="../media/image7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303" y="2019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8" name="Freeform 8"/>
          <p:cNvSpPr/>
          <p:nvPr/>
        </p:nvSpPr>
        <p:spPr>
          <a:xfrm>
            <a:off x="7426264" y="8847163"/>
            <a:ext cx="2906489" cy="3358338"/>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9" name="Freeform 9"/>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 name="Freeform 10"/>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1" name="Freeform 11"/>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GB"/>
          </a:p>
        </p:txBody>
      </p:sp>
      <p:sp>
        <p:nvSpPr>
          <p:cNvPr id="12" name="Freeform 12"/>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GB"/>
          </a:p>
        </p:txBody>
      </p:sp>
      <p:sp>
        <p:nvSpPr>
          <p:cNvPr id="13" name="Freeform 13"/>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14" name="Freeform 14"/>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15" name="Freeform 15"/>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GB"/>
          </a:p>
        </p:txBody>
      </p:sp>
      <p:sp>
        <p:nvSpPr>
          <p:cNvPr id="16" name="Freeform 16"/>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29">
              <a:extLst>
                <a:ext uri="{96DAC541-7B7A-43D3-8B79-37D633B846F1}">
                  <asvg:svgBlip xmlns:asvg="http://schemas.microsoft.com/office/drawing/2016/SVG/main" r:embed="rId30"/>
                </a:ext>
              </a:extLst>
            </a:blip>
            <a:stretch>
              <a:fillRect/>
            </a:stretch>
          </a:blipFill>
          <a:ln cap="sq">
            <a:noFill/>
            <a:prstDash val="solid"/>
            <a:miter/>
          </a:ln>
        </p:spPr>
        <p:txBody>
          <a:bodyPr/>
          <a:lstStyle/>
          <a:p>
            <a:endParaRPr lang="en-GB"/>
          </a:p>
        </p:txBody>
      </p:sp>
      <p:sp>
        <p:nvSpPr>
          <p:cNvPr id="17" name="TextBox 17"/>
          <p:cNvSpPr txBox="1"/>
          <p:nvPr/>
        </p:nvSpPr>
        <p:spPr>
          <a:xfrm>
            <a:off x="3063722" y="2772614"/>
            <a:ext cx="12024287" cy="3477299"/>
          </a:xfrm>
          <a:prstGeom prst="rect">
            <a:avLst/>
          </a:prstGeom>
        </p:spPr>
        <p:txBody>
          <a:bodyPr lIns="0" tIns="0" rIns="0" bIns="0" rtlCol="0" anchor="t">
            <a:spAutoFit/>
          </a:bodyPr>
          <a:lstStyle/>
          <a:p>
            <a:pPr algn="ctr">
              <a:lnSpc>
                <a:spcPts val="7039"/>
              </a:lnSpc>
            </a:pPr>
            <a:r>
              <a:rPr lang="en-GB" sz="4000" b="1" dirty="0">
                <a:latin typeface="Fibre" panose="020B0604020202020204" charset="-18"/>
              </a:rPr>
              <a:t>Home literacy environment and digital technology use as mediators between parental attitudes towards the importance of reading or using digital technology and vocabulary comprehension</a:t>
            </a:r>
            <a:endParaRPr lang="en-US" sz="4000" spc="-148" dirty="0">
              <a:solidFill>
                <a:srgbClr val="2B2B2B"/>
              </a:solidFill>
              <a:latin typeface="Fibre" panose="020B0604020202020204" charset="-18"/>
              <a:ea typeface="Fibre"/>
              <a:cs typeface="Fibre"/>
              <a:sym typeface="Fibre"/>
            </a:endParaRPr>
          </a:p>
        </p:txBody>
      </p:sp>
      <p:sp>
        <p:nvSpPr>
          <p:cNvPr id="18" name="Freeform 18"/>
          <p:cNvSpPr/>
          <p:nvPr/>
        </p:nvSpPr>
        <p:spPr>
          <a:xfrm>
            <a:off x="1520173" y="3454796"/>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GB"/>
          </a:p>
        </p:txBody>
      </p:sp>
      <p:sp>
        <p:nvSpPr>
          <p:cNvPr id="19" name="Freeform 19"/>
          <p:cNvSpPr/>
          <p:nvPr/>
        </p:nvSpPr>
        <p:spPr>
          <a:xfrm rot="-10800000">
            <a:off x="16019451" y="3032733"/>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GB"/>
          </a:p>
        </p:txBody>
      </p:sp>
      <p:sp>
        <p:nvSpPr>
          <p:cNvPr id="20" name="Freeform 20"/>
          <p:cNvSpPr/>
          <p:nvPr/>
        </p:nvSpPr>
        <p:spPr>
          <a:xfrm>
            <a:off x="7419733" y="8600057"/>
            <a:ext cx="3995831" cy="1460088"/>
          </a:xfrm>
          <a:custGeom>
            <a:avLst/>
            <a:gdLst/>
            <a:ahLst/>
            <a:cxnLst/>
            <a:rect l="l" t="t" r="r" b="b"/>
            <a:pathLst>
              <a:path w="3995831" h="1460088">
                <a:moveTo>
                  <a:pt x="0" y="0"/>
                </a:moveTo>
                <a:lnTo>
                  <a:pt x="3995830" y="0"/>
                </a:lnTo>
                <a:lnTo>
                  <a:pt x="3995830" y="1460088"/>
                </a:lnTo>
                <a:lnTo>
                  <a:pt x="0" y="1460088"/>
                </a:lnTo>
                <a:lnTo>
                  <a:pt x="0" y="0"/>
                </a:lnTo>
                <a:close/>
              </a:path>
            </a:pathLst>
          </a:custGeom>
          <a:blipFill>
            <a:blip r:embed="rId33"/>
            <a:stretch>
              <a:fillRect t="-6618" b="-2348"/>
            </a:stretch>
          </a:blipFill>
        </p:spPr>
        <p:txBody>
          <a:bodyPr/>
          <a:lstStyle/>
          <a:p>
            <a:endParaRPr lang="en-GB"/>
          </a:p>
        </p:txBody>
      </p:sp>
      <p:sp>
        <p:nvSpPr>
          <p:cNvPr id="21" name="Freeform 21"/>
          <p:cNvSpPr/>
          <p:nvPr/>
        </p:nvSpPr>
        <p:spPr>
          <a:xfrm>
            <a:off x="14034742" y="8661299"/>
            <a:ext cx="2466646" cy="1595097"/>
          </a:xfrm>
          <a:custGeom>
            <a:avLst/>
            <a:gdLst/>
            <a:ahLst/>
            <a:cxnLst/>
            <a:rect l="l" t="t" r="r" b="b"/>
            <a:pathLst>
              <a:path w="2466646" h="1595097">
                <a:moveTo>
                  <a:pt x="0" y="0"/>
                </a:moveTo>
                <a:lnTo>
                  <a:pt x="2466646" y="0"/>
                </a:lnTo>
                <a:lnTo>
                  <a:pt x="2466646" y="1595097"/>
                </a:lnTo>
                <a:lnTo>
                  <a:pt x="0" y="1595097"/>
                </a:lnTo>
                <a:lnTo>
                  <a:pt x="0" y="0"/>
                </a:lnTo>
                <a:close/>
              </a:path>
            </a:pathLst>
          </a:custGeom>
          <a:blipFill>
            <a:blip r:embed="rId34">
              <a:alphaModFix amt="77000"/>
            </a:blip>
            <a:stretch>
              <a:fillRect/>
            </a:stretch>
          </a:blipFill>
        </p:spPr>
        <p:txBody>
          <a:bodyPr/>
          <a:lstStyle/>
          <a:p>
            <a:endParaRPr lang="en-GB" dirty="0"/>
          </a:p>
        </p:txBody>
      </p:sp>
      <p:sp>
        <p:nvSpPr>
          <p:cNvPr id="23" name="TextBox 23"/>
          <p:cNvSpPr txBox="1"/>
          <p:nvPr/>
        </p:nvSpPr>
        <p:spPr>
          <a:xfrm>
            <a:off x="1882047" y="6818344"/>
            <a:ext cx="15297574" cy="1726114"/>
          </a:xfrm>
          <a:prstGeom prst="rect">
            <a:avLst/>
          </a:prstGeom>
        </p:spPr>
        <p:txBody>
          <a:bodyPr wrap="square" lIns="0" tIns="0" rIns="0" bIns="0" rtlCol="0" anchor="t">
            <a:spAutoFit/>
          </a:bodyPr>
          <a:lstStyle/>
          <a:p>
            <a:pPr algn="ctr"/>
            <a:r>
              <a:rPr lang="en-GB" sz="2400" b="1" dirty="0">
                <a:latin typeface="Fibre" panose="020B0604020202020204" charset="-18"/>
              </a:rPr>
              <a:t>Marina Kotrla Topić</a:t>
            </a:r>
            <a:r>
              <a:rPr lang="en-GB" sz="2400" b="1" baseline="30000" dirty="0">
                <a:latin typeface="Fibre" panose="020B0604020202020204" charset="-18"/>
              </a:rPr>
              <a:t>1</a:t>
            </a:r>
            <a:r>
              <a:rPr lang="en-GB" sz="2400" b="1" dirty="0">
                <a:latin typeface="Fibre" panose="020B0604020202020204" charset="-18"/>
              </a:rPr>
              <a:t>, Katarina </a:t>
            </a:r>
            <a:r>
              <a:rPr lang="en-GB" sz="2400" b="1" dirty="0" err="1">
                <a:latin typeface="Fibre" panose="020B0604020202020204" charset="-18"/>
              </a:rPr>
              <a:t>Perić</a:t>
            </a:r>
            <a:r>
              <a:rPr lang="en-GB" sz="2400" b="1" dirty="0">
                <a:latin typeface="Fibre" panose="020B0604020202020204" charset="-18"/>
              </a:rPr>
              <a:t> Pavišić</a:t>
            </a:r>
            <a:r>
              <a:rPr lang="en-GB" sz="2400" b="1" baseline="30000" dirty="0">
                <a:latin typeface="Fibre" panose="020B0604020202020204" charset="-18"/>
              </a:rPr>
              <a:t>1</a:t>
            </a:r>
            <a:r>
              <a:rPr lang="en-GB" sz="2400" b="1" dirty="0">
                <a:latin typeface="Fibre" panose="020B0604020202020204" charset="-18"/>
              </a:rPr>
              <a:t>, Ana-Marija Čango</a:t>
            </a:r>
            <a:r>
              <a:rPr lang="en-GB" sz="2400" b="1" baseline="30000" dirty="0">
                <a:latin typeface="Fibre" panose="020B0604020202020204" charset="-18"/>
              </a:rPr>
              <a:t>1</a:t>
            </a:r>
            <a:r>
              <a:rPr lang="en-GB" sz="2400" b="1" dirty="0">
                <a:latin typeface="Fibre" panose="020B0604020202020204" charset="-18"/>
              </a:rPr>
              <a:t>, Maja Kućar</a:t>
            </a:r>
            <a:r>
              <a:rPr lang="en-GB" sz="2400" b="1" baseline="30000" dirty="0">
                <a:latin typeface="Fibre" panose="020B0604020202020204" charset="-18"/>
              </a:rPr>
              <a:t>1</a:t>
            </a:r>
            <a:r>
              <a:rPr lang="en-GB" sz="2400" b="1" dirty="0">
                <a:latin typeface="Fibre" panose="020B0604020202020204" charset="-18"/>
              </a:rPr>
              <a:t>, Sinead McNally</a:t>
            </a:r>
            <a:r>
              <a:rPr lang="en-GB" sz="2400" b="1" baseline="30000" dirty="0">
                <a:latin typeface="Fibre" panose="020B0604020202020204" charset="-18"/>
              </a:rPr>
              <a:t>2</a:t>
            </a:r>
            <a:r>
              <a:rPr lang="en-GB" sz="2400" b="1" dirty="0">
                <a:latin typeface="Fibre" panose="020B0604020202020204" charset="-18"/>
              </a:rPr>
              <a:t>, Tihana Brkljačić</a:t>
            </a:r>
            <a:r>
              <a:rPr lang="en-GB" sz="2400" b="1" baseline="30000" dirty="0">
                <a:latin typeface="Fibre" panose="020B0604020202020204" charset="-18"/>
              </a:rPr>
              <a:t>1</a:t>
            </a:r>
            <a:endParaRPr lang="en-GB" sz="2400" b="1" dirty="0">
              <a:latin typeface="Fibre" panose="020B0604020202020204" charset="-18"/>
            </a:endParaRPr>
          </a:p>
          <a:p>
            <a:endParaRPr lang="hr-HR" sz="2400" baseline="30000" dirty="0">
              <a:latin typeface="Fibre" panose="020B0604020202020204" charset="-18"/>
            </a:endParaRPr>
          </a:p>
          <a:p>
            <a:pPr algn="ctr"/>
            <a:r>
              <a:rPr lang="en-GB" sz="2400" baseline="30000" dirty="0">
                <a:latin typeface="Fibre" panose="020B0604020202020204" charset="-18"/>
              </a:rPr>
              <a:t>1</a:t>
            </a:r>
            <a:r>
              <a:rPr lang="en-GB" sz="2400" dirty="0">
                <a:latin typeface="Fibre" panose="020B0604020202020204" charset="-18"/>
              </a:rPr>
              <a:t>Ivo Pilar Institute of Social Sciences, Croatia; </a:t>
            </a:r>
            <a:endParaRPr lang="hr-HR" sz="2400" dirty="0">
              <a:latin typeface="Fibre" panose="020B0604020202020204" charset="-18"/>
            </a:endParaRPr>
          </a:p>
          <a:p>
            <a:pPr algn="ctr"/>
            <a:r>
              <a:rPr lang="en-GB" sz="2400" baseline="30000" dirty="0">
                <a:latin typeface="Fibre" panose="020B0604020202020204" charset="-18"/>
              </a:rPr>
              <a:t>2</a:t>
            </a:r>
            <a:r>
              <a:rPr lang="en-GB" sz="2400" dirty="0">
                <a:latin typeface="Fibre" panose="020B0604020202020204" charset="-18"/>
              </a:rPr>
              <a:t>Dublin City University</a:t>
            </a:r>
            <a:r>
              <a:rPr lang="hr-HR" sz="2400" dirty="0">
                <a:latin typeface="Fibre" panose="020B0604020202020204" charset="-18"/>
              </a:rPr>
              <a:t>, ireland</a:t>
            </a:r>
            <a:endParaRPr lang="en-GB" sz="2400" dirty="0">
              <a:latin typeface="Fibre" panose="020B0604020202020204" charset="-18"/>
            </a:endParaRPr>
          </a:p>
          <a:p>
            <a:pPr marL="0" lvl="0" indent="0" algn="ctr">
              <a:lnSpc>
                <a:spcPts val="2914"/>
              </a:lnSpc>
            </a:pPr>
            <a:endParaRPr lang="en-US" sz="3133" spc="-62" dirty="0">
              <a:solidFill>
                <a:srgbClr val="2B2B2B"/>
              </a:solidFill>
              <a:latin typeface="Fibre"/>
              <a:ea typeface="Fibre"/>
              <a:cs typeface="Fibre"/>
              <a:sym typeface="Fibre"/>
            </a:endParaRPr>
          </a:p>
        </p:txBody>
      </p:sp>
      <p:sp>
        <p:nvSpPr>
          <p:cNvPr id="22" name="Freeform 15">
            <a:extLst>
              <a:ext uri="{FF2B5EF4-FFF2-40B4-BE49-F238E27FC236}">
                <a16:creationId xmlns:a16="http://schemas.microsoft.com/office/drawing/2014/main" id="{AF3688FE-3E6B-2072-8D1E-3A8F10504CF8}"/>
              </a:ext>
            </a:extLst>
          </p:cNvPr>
          <p:cNvSpPr/>
          <p:nvPr/>
        </p:nvSpPr>
        <p:spPr>
          <a:xfrm>
            <a:off x="475828" y="8690426"/>
            <a:ext cx="4820039" cy="1460269"/>
          </a:xfrm>
          <a:custGeom>
            <a:avLst/>
            <a:gdLst/>
            <a:ahLst/>
            <a:cxnLst/>
            <a:rect l="l" t="t" r="r" b="b"/>
            <a:pathLst>
              <a:path w="4820039" h="1460269">
                <a:moveTo>
                  <a:pt x="0" y="0"/>
                </a:moveTo>
                <a:lnTo>
                  <a:pt x="4820039" y="0"/>
                </a:lnTo>
                <a:lnTo>
                  <a:pt x="4820039" y="1460269"/>
                </a:lnTo>
                <a:lnTo>
                  <a:pt x="0" y="1460269"/>
                </a:lnTo>
                <a:lnTo>
                  <a:pt x="0" y="0"/>
                </a:lnTo>
                <a:close/>
              </a:path>
            </a:pathLst>
          </a:custGeom>
          <a:blipFill>
            <a:blip r:embed="rId35">
              <a:alphaModFix amt="84000"/>
            </a:blip>
            <a:stretch>
              <a:fillRect r="-26232"/>
            </a:stretch>
          </a:blipFill>
        </p:spPr>
        <p:txBody>
          <a:bodyPr/>
          <a:lstStyle/>
          <a:p>
            <a:endParaRPr lang="en-GB"/>
          </a:p>
        </p:txBody>
      </p:sp>
      <p:pic>
        <p:nvPicPr>
          <p:cNvPr id="28" name="Picture 27">
            <a:extLst>
              <a:ext uri="{FF2B5EF4-FFF2-40B4-BE49-F238E27FC236}">
                <a16:creationId xmlns:a16="http://schemas.microsoft.com/office/drawing/2014/main" id="{45AF5BE2-6646-8579-899C-3E630D19BC24}"/>
              </a:ext>
            </a:extLst>
          </p:cNvPr>
          <p:cNvPicPr>
            <a:picLocks noChangeAspect="1"/>
          </p:cNvPicPr>
          <p:nvPr/>
        </p:nvPicPr>
        <p:blipFill>
          <a:blip r:embed="rId36"/>
          <a:stretch>
            <a:fillRect/>
          </a:stretch>
        </p:blipFill>
        <p:spPr>
          <a:xfrm>
            <a:off x="4294315" y="346940"/>
            <a:ext cx="9563100" cy="16287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FB21F-18FF-79BF-40E9-F5986E8573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018FF79-111F-7177-2996-0613D96A860B}"/>
              </a:ext>
            </a:extLst>
          </p:cNvPr>
          <p:cNvSpPr/>
          <p:nvPr/>
        </p:nvSpPr>
        <p:spPr>
          <a:xfrm>
            <a:off x="0" y="-1188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4" name="Freeform 4">
            <a:extLst>
              <a:ext uri="{FF2B5EF4-FFF2-40B4-BE49-F238E27FC236}">
                <a16:creationId xmlns:a16="http://schemas.microsoft.com/office/drawing/2014/main" id="{A6D94562-99AD-2FDD-4D57-7FC1D6646FB8}"/>
              </a:ext>
            </a:extLst>
          </p:cNvPr>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a:extLst>
              <a:ext uri="{FF2B5EF4-FFF2-40B4-BE49-F238E27FC236}">
                <a16:creationId xmlns:a16="http://schemas.microsoft.com/office/drawing/2014/main" id="{4A7C2B74-5AA1-B368-D635-A63696BB7F51}"/>
              </a:ext>
            </a:extLst>
          </p:cNvPr>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6" name="Freeform 6">
            <a:extLst>
              <a:ext uri="{FF2B5EF4-FFF2-40B4-BE49-F238E27FC236}">
                <a16:creationId xmlns:a16="http://schemas.microsoft.com/office/drawing/2014/main" id="{379BA62A-9445-FDF1-501D-9DE05A4056C4}"/>
              </a:ext>
            </a:extLst>
          </p:cNvPr>
          <p:cNvSpPr/>
          <p:nvPr/>
        </p:nvSpPr>
        <p:spPr>
          <a:xfrm rot="4182716">
            <a:off x="16663466" y="7802025"/>
            <a:ext cx="3249068" cy="4006698"/>
          </a:xfrm>
          <a:custGeom>
            <a:avLst/>
            <a:gdLst/>
            <a:ahLst/>
            <a:cxnLst/>
            <a:rect l="l" t="t" r="r" b="b"/>
            <a:pathLst>
              <a:path w="3249068" h="4006698">
                <a:moveTo>
                  <a:pt x="0" y="0"/>
                </a:moveTo>
                <a:lnTo>
                  <a:pt x="3249068" y="0"/>
                </a:lnTo>
                <a:lnTo>
                  <a:pt x="3249068" y="4006698"/>
                </a:lnTo>
                <a:lnTo>
                  <a:pt x="0" y="40066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a:extLst>
              <a:ext uri="{FF2B5EF4-FFF2-40B4-BE49-F238E27FC236}">
                <a16:creationId xmlns:a16="http://schemas.microsoft.com/office/drawing/2014/main" id="{AFB15469-EF77-C681-BBC2-6153FC0ABBB9}"/>
              </a:ext>
            </a:extLst>
          </p:cNvPr>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a:extLst>
              <a:ext uri="{FF2B5EF4-FFF2-40B4-BE49-F238E27FC236}">
                <a16:creationId xmlns:a16="http://schemas.microsoft.com/office/drawing/2014/main" id="{38934F4E-3A9D-AD8C-52DD-A528552F6A1F}"/>
              </a:ext>
            </a:extLst>
          </p:cNvPr>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9" name="Freeform 9">
            <a:extLst>
              <a:ext uri="{FF2B5EF4-FFF2-40B4-BE49-F238E27FC236}">
                <a16:creationId xmlns:a16="http://schemas.microsoft.com/office/drawing/2014/main" id="{8654590E-3345-B6B7-058B-12FCF5BBC459}"/>
              </a:ext>
            </a:extLst>
          </p:cNvPr>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13" name="TextBox 12">
            <a:extLst>
              <a:ext uri="{FF2B5EF4-FFF2-40B4-BE49-F238E27FC236}">
                <a16:creationId xmlns:a16="http://schemas.microsoft.com/office/drawing/2014/main" id="{B3369E6D-E5CE-BAB0-9C70-AA4C9B44612F}"/>
              </a:ext>
            </a:extLst>
          </p:cNvPr>
          <p:cNvSpPr txBox="1"/>
          <p:nvPr/>
        </p:nvSpPr>
        <p:spPr>
          <a:xfrm>
            <a:off x="1219200" y="647700"/>
            <a:ext cx="14097000" cy="769441"/>
          </a:xfrm>
          <a:prstGeom prst="rect">
            <a:avLst/>
          </a:prstGeom>
          <a:noFill/>
        </p:spPr>
        <p:txBody>
          <a:bodyPr wrap="square" rtlCol="0">
            <a:spAutoFit/>
          </a:bodyPr>
          <a:lstStyle/>
          <a:p>
            <a:r>
              <a:rPr lang="en-US" sz="2200" dirty="0">
                <a:latin typeface="Fibre" panose="020B0604020202020204" charset="-18"/>
              </a:rPr>
              <a:t>Indirect effects of parental attitudes toward reading and digital technologies on language competence with bootstrapped confidence intervals</a:t>
            </a:r>
            <a:endParaRPr lang="en-GB" sz="2200" dirty="0">
              <a:latin typeface="Fibre" panose="020B0604020202020204" charset="-18"/>
            </a:endParaRPr>
          </a:p>
        </p:txBody>
      </p:sp>
      <p:sp>
        <p:nvSpPr>
          <p:cNvPr id="14" name="Freeform 20">
            <a:extLst>
              <a:ext uri="{FF2B5EF4-FFF2-40B4-BE49-F238E27FC236}">
                <a16:creationId xmlns:a16="http://schemas.microsoft.com/office/drawing/2014/main" id="{E24D180A-11D2-F97D-EE35-F0D6F7B9111D}"/>
              </a:ext>
            </a:extLst>
          </p:cNvPr>
          <p:cNvSpPr/>
          <p:nvPr/>
        </p:nvSpPr>
        <p:spPr>
          <a:xfrm>
            <a:off x="16411419" y="9528312"/>
            <a:ext cx="1695762" cy="675200"/>
          </a:xfrm>
          <a:custGeom>
            <a:avLst/>
            <a:gdLst/>
            <a:ahLst/>
            <a:cxnLst/>
            <a:rect l="l" t="t" r="r" b="b"/>
            <a:pathLst>
              <a:path w="1695762" h="675200">
                <a:moveTo>
                  <a:pt x="0" y="0"/>
                </a:moveTo>
                <a:lnTo>
                  <a:pt x="1695762" y="0"/>
                </a:lnTo>
                <a:lnTo>
                  <a:pt x="1695762" y="675200"/>
                </a:lnTo>
                <a:lnTo>
                  <a:pt x="0" y="675200"/>
                </a:lnTo>
                <a:lnTo>
                  <a:pt x="0" y="0"/>
                </a:lnTo>
                <a:close/>
              </a:path>
            </a:pathLst>
          </a:custGeom>
          <a:blipFill>
            <a:blip r:embed="rId15"/>
            <a:stretch>
              <a:fillRect/>
            </a:stretch>
          </a:blipFill>
        </p:spPr>
        <p:txBody>
          <a:bodyPr/>
          <a:lstStyle/>
          <a:p>
            <a:endParaRPr lang="en-GB"/>
          </a:p>
        </p:txBody>
      </p:sp>
      <p:graphicFrame>
        <p:nvGraphicFramePr>
          <p:cNvPr id="11" name="Table 10">
            <a:extLst>
              <a:ext uri="{FF2B5EF4-FFF2-40B4-BE49-F238E27FC236}">
                <a16:creationId xmlns:a16="http://schemas.microsoft.com/office/drawing/2014/main" id="{3043BD7D-CC5A-5E61-8899-A12BD4D2BB16}"/>
              </a:ext>
            </a:extLst>
          </p:cNvPr>
          <p:cNvGraphicFramePr>
            <a:graphicFrameLocks noGrp="1"/>
          </p:cNvGraphicFramePr>
          <p:nvPr>
            <p:extLst>
              <p:ext uri="{D42A27DB-BD31-4B8C-83A1-F6EECF244321}">
                <p14:modId xmlns:p14="http://schemas.microsoft.com/office/powerpoint/2010/main" val="1995062570"/>
              </p:ext>
            </p:extLst>
          </p:nvPr>
        </p:nvGraphicFramePr>
        <p:xfrm>
          <a:off x="1503353" y="2781300"/>
          <a:ext cx="14162097" cy="4655472"/>
        </p:xfrm>
        <a:graphic>
          <a:graphicData uri="http://schemas.openxmlformats.org/drawingml/2006/table">
            <a:tbl>
              <a:tblPr firstRow="1" firstCol="1" bandRow="1">
                <a:tableStyleId>{5C22544A-7EE6-4342-B048-85BDC9FD1C3A}</a:tableStyleId>
              </a:tblPr>
              <a:tblGrid>
                <a:gridCol w="9149594">
                  <a:extLst>
                    <a:ext uri="{9D8B030D-6E8A-4147-A177-3AD203B41FA5}">
                      <a16:colId xmlns:a16="http://schemas.microsoft.com/office/drawing/2014/main" val="1490854190"/>
                    </a:ext>
                  </a:extLst>
                </a:gridCol>
                <a:gridCol w="1509213">
                  <a:extLst>
                    <a:ext uri="{9D8B030D-6E8A-4147-A177-3AD203B41FA5}">
                      <a16:colId xmlns:a16="http://schemas.microsoft.com/office/drawing/2014/main" val="1101383930"/>
                    </a:ext>
                  </a:extLst>
                </a:gridCol>
                <a:gridCol w="1641598">
                  <a:extLst>
                    <a:ext uri="{9D8B030D-6E8A-4147-A177-3AD203B41FA5}">
                      <a16:colId xmlns:a16="http://schemas.microsoft.com/office/drawing/2014/main" val="1096913002"/>
                    </a:ext>
                  </a:extLst>
                </a:gridCol>
                <a:gridCol w="1861692">
                  <a:extLst>
                    <a:ext uri="{9D8B030D-6E8A-4147-A177-3AD203B41FA5}">
                      <a16:colId xmlns:a16="http://schemas.microsoft.com/office/drawing/2014/main" val="3470637337"/>
                    </a:ext>
                  </a:extLst>
                </a:gridCol>
              </a:tblGrid>
              <a:tr h="1062406">
                <a:tc>
                  <a:txBody>
                    <a:bodyPr/>
                    <a:lstStyle/>
                    <a:p>
                      <a:pPr algn="ctr">
                        <a:lnSpc>
                          <a:spcPct val="107000"/>
                        </a:lnSpc>
                        <a:spcAft>
                          <a:spcPts val="800"/>
                        </a:spcAft>
                        <a:buNone/>
                      </a:pPr>
                      <a:r>
                        <a:rPr lang="en-US" sz="2800" kern="0" dirty="0">
                          <a:effectLst/>
                        </a:rPr>
                        <a:t>Path</a:t>
                      </a:r>
                      <a:endParaRPr lang="en-GB" sz="28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Indirect effect</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CI lower</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CI upper</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945814401"/>
                  </a:ext>
                </a:extLst>
              </a:tr>
              <a:tr h="766394">
                <a:tc>
                  <a:txBody>
                    <a:bodyPr/>
                    <a:lstStyle/>
                    <a:p>
                      <a:pPr algn="r">
                        <a:lnSpc>
                          <a:spcPct val="107000"/>
                        </a:lnSpc>
                        <a:spcAft>
                          <a:spcPts val="800"/>
                        </a:spcAft>
                        <a:buNone/>
                      </a:pPr>
                      <a:r>
                        <a:rPr lang="en-US" sz="2800" kern="0">
                          <a:effectLst/>
                        </a:rPr>
                        <a:t>Attitudes toward reading </a:t>
                      </a:r>
                      <a:r>
                        <a:rPr lang="en-US" sz="2800" kern="0">
                          <a:effectLst/>
                          <a:sym typeface="Wingdings" panose="05000000000000000000" pitchFamily="2" charset="2"/>
                        </a:rPr>
                        <a:t></a:t>
                      </a:r>
                      <a:r>
                        <a:rPr lang="en-US" sz="2800" kern="0">
                          <a:effectLst/>
                        </a:rPr>
                        <a:t> informal literacy activities </a:t>
                      </a:r>
                      <a:r>
                        <a:rPr lang="en-US" sz="2800" kern="0">
                          <a:effectLst/>
                          <a:sym typeface="Wingdings" panose="05000000000000000000" pitchFamily="2" charset="2"/>
                        </a:rPr>
                        <a:t></a:t>
                      </a:r>
                      <a:r>
                        <a:rPr lang="en-US" sz="2800" kern="0">
                          <a:effectLst/>
                        </a:rPr>
                        <a:t> LC</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0.864</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0.134</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2.069</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775159418"/>
                  </a:ext>
                </a:extLst>
              </a:tr>
              <a:tr h="576872">
                <a:tc>
                  <a:txBody>
                    <a:bodyPr/>
                    <a:lstStyle/>
                    <a:p>
                      <a:pPr algn="r">
                        <a:lnSpc>
                          <a:spcPct val="107000"/>
                        </a:lnSpc>
                        <a:spcAft>
                          <a:spcPts val="800"/>
                        </a:spcAft>
                        <a:buNone/>
                      </a:pPr>
                      <a:r>
                        <a:rPr lang="en-US" sz="2800" b="0" kern="0" dirty="0">
                          <a:effectLst/>
                        </a:rPr>
                        <a:t>Attitudes toward reading </a:t>
                      </a:r>
                      <a:r>
                        <a:rPr lang="en-US" sz="2800" b="0" kern="0" dirty="0">
                          <a:effectLst/>
                          <a:sym typeface="Wingdings" panose="05000000000000000000" pitchFamily="2" charset="2"/>
                        </a:rPr>
                        <a:t></a:t>
                      </a:r>
                      <a:r>
                        <a:rPr lang="en-US" sz="2800" b="0" kern="0" dirty="0">
                          <a:effectLst/>
                        </a:rPr>
                        <a:t> formal literacy activities </a:t>
                      </a:r>
                      <a:r>
                        <a:rPr lang="en-US" sz="2800" b="0" kern="0" dirty="0">
                          <a:effectLst/>
                          <a:sym typeface="Wingdings" panose="05000000000000000000" pitchFamily="2" charset="2"/>
                        </a:rPr>
                        <a:t></a:t>
                      </a:r>
                      <a:r>
                        <a:rPr lang="en-US" sz="2800" b="0" kern="0" dirty="0">
                          <a:effectLst/>
                        </a:rPr>
                        <a:t> LC</a:t>
                      </a:r>
                      <a:endParaRPr lang="en-GB" sz="2800" b="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0.101</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-0.528</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0.775</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532881476"/>
                  </a:ext>
                </a:extLst>
              </a:tr>
              <a:tr h="576872">
                <a:tc>
                  <a:txBody>
                    <a:bodyPr/>
                    <a:lstStyle/>
                    <a:p>
                      <a:pPr algn="r">
                        <a:lnSpc>
                          <a:spcPct val="107000"/>
                        </a:lnSpc>
                        <a:spcAft>
                          <a:spcPts val="800"/>
                        </a:spcAft>
                        <a:buNone/>
                      </a:pPr>
                      <a:r>
                        <a:rPr lang="en-US" sz="2800" b="0" kern="0" dirty="0">
                          <a:effectLst/>
                        </a:rPr>
                        <a:t>Attitudes toward reading </a:t>
                      </a:r>
                      <a:r>
                        <a:rPr lang="en-US" sz="2800" b="0" kern="0" dirty="0">
                          <a:effectLst/>
                          <a:sym typeface="Wingdings" panose="05000000000000000000" pitchFamily="2" charset="2"/>
                        </a:rPr>
                        <a:t></a:t>
                      </a:r>
                      <a:r>
                        <a:rPr lang="en-US" sz="2800" b="0" kern="0" dirty="0">
                          <a:effectLst/>
                        </a:rPr>
                        <a:t> DT use </a:t>
                      </a:r>
                      <a:r>
                        <a:rPr lang="en-US" sz="2800" b="0" kern="0" dirty="0">
                          <a:effectLst/>
                          <a:sym typeface="Wingdings" panose="05000000000000000000" pitchFamily="2" charset="2"/>
                        </a:rPr>
                        <a:t></a:t>
                      </a:r>
                      <a:r>
                        <a:rPr lang="en-US" sz="2800" b="0" kern="0" dirty="0">
                          <a:effectLst/>
                        </a:rPr>
                        <a:t> LC</a:t>
                      </a:r>
                      <a:endParaRPr lang="en-GB" sz="2800" b="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0.26</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-0.093</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1.034</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88940072"/>
                  </a:ext>
                </a:extLst>
              </a:tr>
              <a:tr h="576872">
                <a:tc>
                  <a:txBody>
                    <a:bodyPr/>
                    <a:lstStyle/>
                    <a:p>
                      <a:pPr algn="r">
                        <a:lnSpc>
                          <a:spcPct val="107000"/>
                        </a:lnSpc>
                        <a:spcAft>
                          <a:spcPts val="800"/>
                        </a:spcAft>
                        <a:buNone/>
                      </a:pPr>
                      <a:r>
                        <a:rPr lang="en-US" sz="2800" b="0" kern="0" dirty="0">
                          <a:effectLst/>
                        </a:rPr>
                        <a:t>Attitudes toward DT </a:t>
                      </a:r>
                      <a:r>
                        <a:rPr lang="en-US" sz="2800" b="0" kern="0" dirty="0">
                          <a:effectLst/>
                          <a:sym typeface="Wingdings" panose="05000000000000000000" pitchFamily="2" charset="2"/>
                        </a:rPr>
                        <a:t></a:t>
                      </a:r>
                      <a:r>
                        <a:rPr lang="en-US" sz="2800" b="0" kern="0" dirty="0">
                          <a:effectLst/>
                        </a:rPr>
                        <a:t> informal literacy activities </a:t>
                      </a:r>
                      <a:r>
                        <a:rPr lang="en-US" sz="2800" b="0" kern="0" dirty="0">
                          <a:effectLst/>
                          <a:sym typeface="Wingdings" panose="05000000000000000000" pitchFamily="2" charset="2"/>
                        </a:rPr>
                        <a:t></a:t>
                      </a:r>
                      <a:r>
                        <a:rPr lang="en-US" sz="2800" b="0" kern="0" dirty="0">
                          <a:effectLst/>
                        </a:rPr>
                        <a:t> LC</a:t>
                      </a:r>
                      <a:endParaRPr lang="en-GB" sz="2800" b="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0.024</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-0.687</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0.758</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265078231"/>
                  </a:ext>
                </a:extLst>
              </a:tr>
              <a:tr h="519184">
                <a:tc>
                  <a:txBody>
                    <a:bodyPr/>
                    <a:lstStyle/>
                    <a:p>
                      <a:pPr algn="r">
                        <a:lnSpc>
                          <a:spcPct val="107000"/>
                        </a:lnSpc>
                        <a:spcAft>
                          <a:spcPts val="800"/>
                        </a:spcAft>
                        <a:buNone/>
                      </a:pPr>
                      <a:r>
                        <a:rPr lang="en-US" sz="2800" b="0" kern="0" dirty="0">
                          <a:effectLst/>
                        </a:rPr>
                        <a:t>Attitudes toward  DT </a:t>
                      </a:r>
                      <a:r>
                        <a:rPr lang="en-US" sz="2800" b="0" kern="0" dirty="0">
                          <a:effectLst/>
                          <a:sym typeface="Wingdings" panose="05000000000000000000" pitchFamily="2" charset="2"/>
                        </a:rPr>
                        <a:t></a:t>
                      </a:r>
                      <a:r>
                        <a:rPr lang="en-US" sz="2800" b="0" kern="0" dirty="0">
                          <a:effectLst/>
                        </a:rPr>
                        <a:t> formal literacy activities </a:t>
                      </a:r>
                      <a:r>
                        <a:rPr lang="en-US" sz="2800" b="0" kern="0" dirty="0">
                          <a:effectLst/>
                          <a:sym typeface="Wingdings" panose="05000000000000000000" pitchFamily="2" charset="2"/>
                        </a:rPr>
                        <a:t></a:t>
                      </a:r>
                      <a:r>
                        <a:rPr lang="en-US" sz="2800" b="0" kern="0" dirty="0">
                          <a:effectLst/>
                        </a:rPr>
                        <a:t> LC</a:t>
                      </a:r>
                      <a:endParaRPr lang="en-GB" sz="2800" b="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0.392</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-0.29</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1.377</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884746703"/>
                  </a:ext>
                </a:extLst>
              </a:tr>
              <a:tr h="576872">
                <a:tc>
                  <a:txBody>
                    <a:bodyPr/>
                    <a:lstStyle/>
                    <a:p>
                      <a:pPr algn="r">
                        <a:lnSpc>
                          <a:spcPct val="107000"/>
                        </a:lnSpc>
                        <a:spcAft>
                          <a:spcPts val="800"/>
                        </a:spcAft>
                        <a:buNone/>
                      </a:pPr>
                      <a:r>
                        <a:rPr lang="en-US" sz="2800" kern="0">
                          <a:effectLst/>
                        </a:rPr>
                        <a:t>Attitudes toward DT </a:t>
                      </a:r>
                      <a:r>
                        <a:rPr lang="en-US" sz="2800" kern="0">
                          <a:effectLst/>
                          <a:sym typeface="Wingdings" panose="05000000000000000000" pitchFamily="2" charset="2"/>
                        </a:rPr>
                        <a:t></a:t>
                      </a:r>
                      <a:r>
                        <a:rPr lang="en-US" sz="2800" kern="0">
                          <a:effectLst/>
                        </a:rPr>
                        <a:t> DT use </a:t>
                      </a:r>
                      <a:r>
                        <a:rPr lang="en-US" sz="2800" kern="0">
                          <a:effectLst/>
                          <a:sym typeface="Wingdings" panose="05000000000000000000" pitchFamily="2" charset="2"/>
                        </a:rPr>
                        <a:t></a:t>
                      </a:r>
                      <a:r>
                        <a:rPr lang="en-US" sz="2800" kern="0">
                          <a:effectLst/>
                        </a:rPr>
                        <a:t> LC</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-0.785</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a:effectLst/>
                        </a:rPr>
                        <a:t>-1.994</a:t>
                      </a:r>
                      <a:endParaRPr lang="en-GB" sz="28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2800" kern="0" dirty="0">
                          <a:effectLst/>
                        </a:rPr>
                        <a:t>-0.133</a:t>
                      </a:r>
                      <a:endParaRPr lang="en-GB" sz="28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464629626"/>
                  </a:ext>
                </a:extLst>
              </a:tr>
            </a:tbl>
          </a:graphicData>
        </a:graphic>
      </p:graphicFrame>
    </p:spTree>
    <p:extLst>
      <p:ext uri="{BB962C8B-B14F-4D97-AF65-F5344CB8AC3E}">
        <p14:creationId xmlns:p14="http://schemas.microsoft.com/office/powerpoint/2010/main" val="3462012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2806104" y="642252"/>
            <a:ext cx="12454040" cy="8831047"/>
          </a:xfrm>
          <a:custGeom>
            <a:avLst/>
            <a:gdLst/>
            <a:ahLst/>
            <a:cxnLst/>
            <a:rect l="l" t="t" r="r" b="b"/>
            <a:pathLst>
              <a:path w="12454040" h="8831047">
                <a:moveTo>
                  <a:pt x="0" y="0"/>
                </a:moveTo>
                <a:lnTo>
                  <a:pt x="12454040" y="0"/>
                </a:lnTo>
                <a:lnTo>
                  <a:pt x="12454040" y="8831046"/>
                </a:lnTo>
                <a:lnTo>
                  <a:pt x="0" y="883104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4182716">
            <a:off x="16663466" y="7802025"/>
            <a:ext cx="3249068" cy="4006698"/>
          </a:xfrm>
          <a:custGeom>
            <a:avLst/>
            <a:gdLst/>
            <a:ahLst/>
            <a:cxnLst/>
            <a:rect l="l" t="t" r="r" b="b"/>
            <a:pathLst>
              <a:path w="3249068" h="4006698">
                <a:moveTo>
                  <a:pt x="0" y="0"/>
                </a:moveTo>
                <a:lnTo>
                  <a:pt x="3249068" y="0"/>
                </a:lnTo>
                <a:lnTo>
                  <a:pt x="3249068" y="4006698"/>
                </a:lnTo>
                <a:lnTo>
                  <a:pt x="0" y="40066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Freeform 8"/>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9" name="Freeform 9"/>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GB"/>
          </a:p>
        </p:txBody>
      </p:sp>
      <p:sp>
        <p:nvSpPr>
          <p:cNvPr id="10" name="TextBox 10"/>
          <p:cNvSpPr txBox="1"/>
          <p:nvPr/>
        </p:nvSpPr>
        <p:spPr>
          <a:xfrm>
            <a:off x="3875196" y="3067479"/>
            <a:ext cx="10315855" cy="6128409"/>
          </a:xfrm>
          <a:prstGeom prst="rect">
            <a:avLst/>
          </a:prstGeom>
        </p:spPr>
        <p:txBody>
          <a:bodyPr lIns="0" tIns="0" rIns="0" bIns="0" rtlCol="0" anchor="t">
            <a:spAutoFit/>
          </a:bodyPr>
          <a:lstStyle/>
          <a:p>
            <a:pPr marL="484489" lvl="1" indent="-242245" algn="ctr">
              <a:lnSpc>
                <a:spcPts val="3029"/>
              </a:lnSpc>
              <a:buFont typeface="Arial"/>
              <a:buChar char="•"/>
            </a:pPr>
            <a:r>
              <a:rPr lang="en-US" sz="3000" dirty="0"/>
              <a:t>The main contribution of this study is that having positive attitudes towards the importance of reading for children in middle childhood is related to children’s language skills through actual participation in activities that promote an informal literacy environment at home. </a:t>
            </a:r>
            <a:endParaRPr lang="hr-HR" sz="3000" dirty="0"/>
          </a:p>
          <a:p>
            <a:pPr marL="484489" lvl="1" indent="-242245" algn="ctr">
              <a:lnSpc>
                <a:spcPts val="3029"/>
              </a:lnSpc>
              <a:buFont typeface="Arial"/>
              <a:buChar char="•"/>
            </a:pPr>
            <a:endParaRPr lang="hr-HR" sz="3000" dirty="0"/>
          </a:p>
          <a:p>
            <a:pPr marL="484489" lvl="1" indent="-242245" algn="ctr">
              <a:lnSpc>
                <a:spcPts val="3029"/>
              </a:lnSpc>
              <a:buFont typeface="Arial"/>
              <a:buChar char="•"/>
            </a:pPr>
            <a:r>
              <a:rPr lang="en-GB" sz="3000" dirty="0"/>
              <a:t>Formal literacy activities may reflect compensatory efforts for children with weaker skills</a:t>
            </a:r>
            <a:endParaRPr lang="hr-HR" sz="3000" dirty="0"/>
          </a:p>
          <a:p>
            <a:pPr marL="484489" lvl="1" indent="-242245" algn="ctr">
              <a:lnSpc>
                <a:spcPts val="3029"/>
              </a:lnSpc>
              <a:buFont typeface="Arial"/>
              <a:buChar char="•"/>
            </a:pPr>
            <a:endParaRPr lang="hr-HR" sz="3000" dirty="0"/>
          </a:p>
          <a:p>
            <a:pPr marL="484489" lvl="1" indent="-242245" algn="ctr">
              <a:lnSpc>
                <a:spcPts val="3029"/>
              </a:lnSpc>
              <a:buFont typeface="Arial"/>
              <a:buChar char="•"/>
            </a:pPr>
            <a:r>
              <a:rPr lang="en-US" sz="3000" dirty="0"/>
              <a:t>Furthermore, attitudes towards the importance of digital technology (DT) use were negatively related to children’s language abilities at this specific age through more use of DT for fun and educational purposes. </a:t>
            </a:r>
            <a:endParaRPr lang="hr-HR" sz="3000" dirty="0"/>
          </a:p>
          <a:p>
            <a:pPr marL="484489" lvl="1" indent="-242245" algn="ctr">
              <a:lnSpc>
                <a:spcPts val="3029"/>
              </a:lnSpc>
              <a:buFont typeface="Arial"/>
              <a:buChar char="•"/>
            </a:pPr>
            <a:endParaRPr lang="hr-HR" sz="3000" dirty="0"/>
          </a:p>
          <a:p>
            <a:pPr marL="484489" lvl="1" indent="-242245" algn="ctr">
              <a:lnSpc>
                <a:spcPts val="3029"/>
              </a:lnSpc>
              <a:buFont typeface="Arial"/>
              <a:buChar char="•"/>
            </a:pPr>
            <a:endParaRPr lang="en-US" sz="2244" b="1" spc="69" dirty="0">
              <a:solidFill>
                <a:srgbClr val="2B2B2B"/>
              </a:solidFill>
              <a:latin typeface="Quicksand Semi-Bold"/>
              <a:ea typeface="Quicksand Semi-Bold"/>
              <a:cs typeface="Quicksand Semi-Bold"/>
              <a:sym typeface="Quicksand Semi-Bold"/>
            </a:endParaRPr>
          </a:p>
          <a:p>
            <a:pPr marL="0" lvl="0" indent="0" algn="ctr">
              <a:lnSpc>
                <a:spcPts val="3029"/>
              </a:lnSpc>
              <a:spcBef>
                <a:spcPct val="0"/>
              </a:spcBef>
            </a:pPr>
            <a:endParaRPr lang="en-US" sz="2244" b="1" spc="69" dirty="0">
              <a:solidFill>
                <a:srgbClr val="2B2B2B"/>
              </a:solidFill>
              <a:latin typeface="Quicksand Semi-Bold"/>
              <a:ea typeface="Quicksand Semi-Bold"/>
              <a:cs typeface="Quicksand Semi-Bold"/>
              <a:sym typeface="Quicksand Semi-Bold"/>
            </a:endParaRPr>
          </a:p>
        </p:txBody>
      </p:sp>
      <p:sp>
        <p:nvSpPr>
          <p:cNvPr id="11" name="TextBox 11"/>
          <p:cNvSpPr txBox="1"/>
          <p:nvPr/>
        </p:nvSpPr>
        <p:spPr>
          <a:xfrm>
            <a:off x="3875195" y="1133475"/>
            <a:ext cx="10145605" cy="1064394"/>
          </a:xfrm>
          <a:prstGeom prst="rect">
            <a:avLst/>
          </a:prstGeom>
        </p:spPr>
        <p:txBody>
          <a:bodyPr wrap="square" lIns="0" tIns="0" rIns="0" bIns="0" rtlCol="0" anchor="t">
            <a:spAutoFit/>
          </a:bodyPr>
          <a:lstStyle/>
          <a:p>
            <a:pPr marL="0" lvl="0" indent="0" algn="ctr">
              <a:lnSpc>
                <a:spcPts val="8320"/>
              </a:lnSpc>
            </a:pPr>
            <a:r>
              <a:rPr lang="hr-HR" sz="8000" spc="-160" dirty="0">
                <a:solidFill>
                  <a:srgbClr val="2B2B2B"/>
                </a:solidFill>
                <a:latin typeface="Fibre"/>
                <a:ea typeface="Fibre"/>
                <a:cs typeface="Fibre"/>
                <a:sym typeface="Fibre"/>
              </a:rPr>
              <a:t>Discussion AND conclusion</a:t>
            </a:r>
            <a:endParaRPr lang="en-US" sz="8000" spc="-160" dirty="0">
              <a:solidFill>
                <a:srgbClr val="2B2B2B"/>
              </a:solidFill>
              <a:latin typeface="Fibre"/>
              <a:ea typeface="Fibre"/>
              <a:cs typeface="Fibre"/>
              <a:sym typeface="Fibre"/>
            </a:endParaRPr>
          </a:p>
        </p:txBody>
      </p:sp>
      <p:sp>
        <p:nvSpPr>
          <p:cNvPr id="12" name="Freeform 20">
            <a:extLst>
              <a:ext uri="{FF2B5EF4-FFF2-40B4-BE49-F238E27FC236}">
                <a16:creationId xmlns:a16="http://schemas.microsoft.com/office/drawing/2014/main" id="{09AFAF76-D9D0-915A-2532-BD26CB70EC9F}"/>
              </a:ext>
            </a:extLst>
          </p:cNvPr>
          <p:cNvSpPr/>
          <p:nvPr/>
        </p:nvSpPr>
        <p:spPr>
          <a:xfrm>
            <a:off x="16411419" y="9528312"/>
            <a:ext cx="1695762" cy="675200"/>
          </a:xfrm>
          <a:custGeom>
            <a:avLst/>
            <a:gdLst/>
            <a:ahLst/>
            <a:cxnLst/>
            <a:rect l="l" t="t" r="r" b="b"/>
            <a:pathLst>
              <a:path w="1695762" h="675200">
                <a:moveTo>
                  <a:pt x="0" y="0"/>
                </a:moveTo>
                <a:lnTo>
                  <a:pt x="1695762" y="0"/>
                </a:lnTo>
                <a:lnTo>
                  <a:pt x="1695762" y="675200"/>
                </a:lnTo>
                <a:lnTo>
                  <a:pt x="0" y="675200"/>
                </a:lnTo>
                <a:lnTo>
                  <a:pt x="0" y="0"/>
                </a:lnTo>
                <a:close/>
              </a:path>
            </a:pathLst>
          </a:custGeom>
          <a:blipFill>
            <a:blip r:embed="rId17"/>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396"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8" name="Freeform 8"/>
          <p:cNvSpPr/>
          <p:nvPr/>
        </p:nvSpPr>
        <p:spPr>
          <a:xfrm>
            <a:off x="7426264" y="8847163"/>
            <a:ext cx="2906489" cy="3358338"/>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9" name="Freeform 9"/>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 name="Freeform 10"/>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1" name="Freeform 11"/>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GB"/>
          </a:p>
        </p:txBody>
      </p:sp>
      <p:sp>
        <p:nvSpPr>
          <p:cNvPr id="12" name="Freeform 12"/>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GB"/>
          </a:p>
        </p:txBody>
      </p:sp>
      <p:sp>
        <p:nvSpPr>
          <p:cNvPr id="13" name="Freeform 13"/>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14" name="Freeform 14"/>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15" name="Freeform 15"/>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GB"/>
          </a:p>
        </p:txBody>
      </p:sp>
      <p:sp>
        <p:nvSpPr>
          <p:cNvPr id="16" name="Freeform 16"/>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29">
              <a:extLst>
                <a:ext uri="{96DAC541-7B7A-43D3-8B79-37D633B846F1}">
                  <asvg:svgBlip xmlns:asvg="http://schemas.microsoft.com/office/drawing/2016/SVG/main" r:embed="rId30"/>
                </a:ext>
              </a:extLst>
            </a:blip>
            <a:stretch>
              <a:fillRect/>
            </a:stretch>
          </a:blipFill>
          <a:ln cap="sq">
            <a:noFill/>
            <a:prstDash val="solid"/>
            <a:miter/>
          </a:ln>
        </p:spPr>
        <p:txBody>
          <a:bodyPr/>
          <a:lstStyle/>
          <a:p>
            <a:endParaRPr lang="en-GB"/>
          </a:p>
        </p:txBody>
      </p:sp>
      <p:sp>
        <p:nvSpPr>
          <p:cNvPr id="17" name="TextBox 17"/>
          <p:cNvSpPr txBox="1"/>
          <p:nvPr/>
        </p:nvSpPr>
        <p:spPr>
          <a:xfrm>
            <a:off x="4069419" y="1948625"/>
            <a:ext cx="9620177" cy="1771254"/>
          </a:xfrm>
          <a:prstGeom prst="rect">
            <a:avLst/>
          </a:prstGeom>
        </p:spPr>
        <p:txBody>
          <a:bodyPr lIns="0" tIns="0" rIns="0" bIns="0" rtlCol="0" anchor="t">
            <a:spAutoFit/>
          </a:bodyPr>
          <a:lstStyle/>
          <a:p>
            <a:pPr lvl="0" algn="ctr">
              <a:lnSpc>
                <a:spcPts val="15644"/>
              </a:lnSpc>
            </a:pPr>
            <a:r>
              <a:rPr lang="lt-LT" sz="8000" dirty="0">
                <a:latin typeface="+mj-lt"/>
              </a:rPr>
              <a:t>ačiū už jūsų dėmesį</a:t>
            </a:r>
            <a:endParaRPr lang="en-US" sz="8000" spc="-359" dirty="0">
              <a:solidFill>
                <a:srgbClr val="2B2B2B"/>
              </a:solidFill>
              <a:latin typeface="+mj-lt"/>
              <a:ea typeface="Fibre"/>
              <a:cs typeface="Fibre"/>
              <a:sym typeface="Fibre"/>
            </a:endParaRPr>
          </a:p>
        </p:txBody>
      </p:sp>
      <p:sp>
        <p:nvSpPr>
          <p:cNvPr id="18" name="Freeform 18"/>
          <p:cNvSpPr/>
          <p:nvPr/>
        </p:nvSpPr>
        <p:spPr>
          <a:xfrm>
            <a:off x="2896450" y="2257312"/>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GB"/>
          </a:p>
        </p:txBody>
      </p:sp>
      <p:sp>
        <p:nvSpPr>
          <p:cNvPr id="19" name="Freeform 19"/>
          <p:cNvSpPr/>
          <p:nvPr/>
        </p:nvSpPr>
        <p:spPr>
          <a:xfrm rot="-10800000">
            <a:off x="13689596" y="2354121"/>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GB"/>
          </a:p>
        </p:txBody>
      </p:sp>
      <p:sp>
        <p:nvSpPr>
          <p:cNvPr id="20" name="TextBox 20"/>
          <p:cNvSpPr txBox="1"/>
          <p:nvPr/>
        </p:nvSpPr>
        <p:spPr>
          <a:xfrm>
            <a:off x="6284596" y="6357983"/>
            <a:ext cx="5718807" cy="2441575"/>
          </a:xfrm>
          <a:prstGeom prst="rect">
            <a:avLst/>
          </a:prstGeom>
        </p:spPr>
        <p:txBody>
          <a:bodyPr wrap="square" lIns="0" tIns="0" rIns="0" bIns="0" rtlCol="0" anchor="t">
            <a:spAutoFit/>
          </a:bodyPr>
          <a:lstStyle/>
          <a:p>
            <a:pPr algn="ctr">
              <a:lnSpc>
                <a:spcPts val="9799"/>
              </a:lnSpc>
            </a:pPr>
            <a:r>
              <a:rPr lang="en-US" sz="6999" spc="-573" dirty="0">
                <a:solidFill>
                  <a:srgbClr val="2B2B2B"/>
                </a:solidFill>
                <a:latin typeface="Public Sans"/>
                <a:ea typeface="Public Sans"/>
                <a:cs typeface="Public Sans"/>
                <a:sym typeface="Public Sans"/>
              </a:rPr>
              <a:t>www.digilita.eu</a:t>
            </a:r>
          </a:p>
          <a:p>
            <a:pPr algn="ctr">
              <a:lnSpc>
                <a:spcPts val="9799"/>
              </a:lnSpc>
              <a:spcBef>
                <a:spcPct val="0"/>
              </a:spcBef>
            </a:pPr>
            <a:r>
              <a:rPr lang="en-US" sz="6999" spc="-573" dirty="0">
                <a:solidFill>
                  <a:srgbClr val="2B2B2B"/>
                </a:solidFill>
                <a:latin typeface="Public Sans"/>
                <a:ea typeface="Public Sans"/>
                <a:cs typeface="Public Sans"/>
                <a:sym typeface="Public Sans"/>
              </a:rPr>
              <a:t>digilita@pilar.hr</a:t>
            </a:r>
          </a:p>
        </p:txBody>
      </p:sp>
      <p:sp>
        <p:nvSpPr>
          <p:cNvPr id="21" name="Freeform 15">
            <a:extLst>
              <a:ext uri="{FF2B5EF4-FFF2-40B4-BE49-F238E27FC236}">
                <a16:creationId xmlns:a16="http://schemas.microsoft.com/office/drawing/2014/main" id="{DC323E0B-0AA0-C151-9686-97CCF9D6ACAA}"/>
              </a:ext>
            </a:extLst>
          </p:cNvPr>
          <p:cNvSpPr/>
          <p:nvPr/>
        </p:nvSpPr>
        <p:spPr>
          <a:xfrm>
            <a:off x="866244" y="7645851"/>
            <a:ext cx="4820039" cy="1460269"/>
          </a:xfrm>
          <a:custGeom>
            <a:avLst/>
            <a:gdLst/>
            <a:ahLst/>
            <a:cxnLst/>
            <a:rect l="l" t="t" r="r" b="b"/>
            <a:pathLst>
              <a:path w="4820039" h="1460269">
                <a:moveTo>
                  <a:pt x="0" y="0"/>
                </a:moveTo>
                <a:lnTo>
                  <a:pt x="4820039" y="0"/>
                </a:lnTo>
                <a:lnTo>
                  <a:pt x="4820039" y="1460269"/>
                </a:lnTo>
                <a:lnTo>
                  <a:pt x="0" y="1460269"/>
                </a:lnTo>
                <a:lnTo>
                  <a:pt x="0" y="0"/>
                </a:lnTo>
                <a:close/>
              </a:path>
            </a:pathLst>
          </a:custGeom>
          <a:blipFill>
            <a:blip r:embed="rId33">
              <a:alphaModFix amt="84000"/>
            </a:blip>
            <a:stretch>
              <a:fillRect r="-26232"/>
            </a:stretch>
          </a:blipFill>
        </p:spPr>
        <p:txBody>
          <a:bodyPr/>
          <a:lstStyle/>
          <a:p>
            <a:endParaRPr lang="en-GB"/>
          </a:p>
        </p:txBody>
      </p:sp>
      <p:sp>
        <p:nvSpPr>
          <p:cNvPr id="22" name="Freeform 21">
            <a:extLst>
              <a:ext uri="{FF2B5EF4-FFF2-40B4-BE49-F238E27FC236}">
                <a16:creationId xmlns:a16="http://schemas.microsoft.com/office/drawing/2014/main" id="{495AC6D7-A9F8-AD94-546E-CF1AB150CBC9}"/>
              </a:ext>
            </a:extLst>
          </p:cNvPr>
          <p:cNvSpPr/>
          <p:nvPr/>
        </p:nvSpPr>
        <p:spPr>
          <a:xfrm>
            <a:off x="12669198" y="7991049"/>
            <a:ext cx="2466646" cy="1595097"/>
          </a:xfrm>
          <a:custGeom>
            <a:avLst/>
            <a:gdLst/>
            <a:ahLst/>
            <a:cxnLst/>
            <a:rect l="l" t="t" r="r" b="b"/>
            <a:pathLst>
              <a:path w="2466646" h="1595097">
                <a:moveTo>
                  <a:pt x="0" y="0"/>
                </a:moveTo>
                <a:lnTo>
                  <a:pt x="2466646" y="0"/>
                </a:lnTo>
                <a:lnTo>
                  <a:pt x="2466646" y="1595097"/>
                </a:lnTo>
                <a:lnTo>
                  <a:pt x="0" y="1595097"/>
                </a:lnTo>
                <a:lnTo>
                  <a:pt x="0" y="0"/>
                </a:lnTo>
                <a:close/>
              </a:path>
            </a:pathLst>
          </a:custGeom>
          <a:blipFill>
            <a:blip r:embed="rId34">
              <a:alphaModFix amt="77000"/>
            </a:blip>
            <a:stretch>
              <a:fillRect/>
            </a:stretch>
          </a:blipFill>
        </p:spPr>
        <p:txBody>
          <a:bodyPr/>
          <a:lstStyle/>
          <a:p>
            <a:endParaRPr lang="en-GB" dirty="0"/>
          </a:p>
        </p:txBody>
      </p:sp>
      <p:sp>
        <p:nvSpPr>
          <p:cNvPr id="23" name="Freeform 20">
            <a:extLst>
              <a:ext uri="{FF2B5EF4-FFF2-40B4-BE49-F238E27FC236}">
                <a16:creationId xmlns:a16="http://schemas.microsoft.com/office/drawing/2014/main" id="{34432A5B-B7F3-134B-2EBF-7CEEE347ACE0}"/>
              </a:ext>
            </a:extLst>
          </p:cNvPr>
          <p:cNvSpPr/>
          <p:nvPr/>
        </p:nvSpPr>
        <p:spPr>
          <a:xfrm>
            <a:off x="16411419" y="9528312"/>
            <a:ext cx="1695762" cy="675200"/>
          </a:xfrm>
          <a:custGeom>
            <a:avLst/>
            <a:gdLst/>
            <a:ahLst/>
            <a:cxnLst/>
            <a:rect l="l" t="t" r="r" b="b"/>
            <a:pathLst>
              <a:path w="1695762" h="675200">
                <a:moveTo>
                  <a:pt x="0" y="0"/>
                </a:moveTo>
                <a:lnTo>
                  <a:pt x="1695762" y="0"/>
                </a:lnTo>
                <a:lnTo>
                  <a:pt x="1695762" y="675200"/>
                </a:lnTo>
                <a:lnTo>
                  <a:pt x="0" y="675200"/>
                </a:lnTo>
                <a:lnTo>
                  <a:pt x="0" y="0"/>
                </a:lnTo>
                <a:close/>
              </a:path>
            </a:pathLst>
          </a:custGeom>
          <a:blipFill>
            <a:blip r:embed="rId35"/>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16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7" name="Group 7"/>
          <p:cNvGrpSpPr>
            <a:grpSpLocks noChangeAspect="1"/>
          </p:cNvGrpSpPr>
          <p:nvPr/>
        </p:nvGrpSpPr>
        <p:grpSpPr>
          <a:xfrm>
            <a:off x="10174861" y="1901884"/>
            <a:ext cx="6483233" cy="6483233"/>
            <a:chOff x="0" y="0"/>
            <a:chExt cx="34823400" cy="34823400"/>
          </a:xfrm>
        </p:grpSpPr>
        <p:sp>
          <p:nvSpPr>
            <p:cNvPr id="8" name="Freeform 8"/>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1"/>
              <a:stretch>
                <a:fillRect l="-38888" r="-38888"/>
              </a:stretch>
            </a:blipFill>
          </p:spPr>
          <p:txBody>
            <a:bodyPr/>
            <a:lstStyle/>
            <a:p>
              <a:endParaRPr lang="en-GB"/>
            </a:p>
          </p:txBody>
        </p:sp>
        <p:sp>
          <p:nvSpPr>
            <p:cNvPr id="9" name="Freeform 9"/>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2"/>
              <a:stretch>
                <a:fillRect/>
              </a:stretch>
            </a:blipFill>
          </p:spPr>
          <p:txBody>
            <a:bodyPr/>
            <a:lstStyle/>
            <a:p>
              <a:endParaRPr lang="en-GB"/>
            </a:p>
          </p:txBody>
        </p:sp>
      </p:grpSp>
      <p:sp>
        <p:nvSpPr>
          <p:cNvPr id="10" name="Freeform 10"/>
          <p:cNvSpPr/>
          <p:nvPr/>
        </p:nvSpPr>
        <p:spPr>
          <a:xfrm>
            <a:off x="1561025" y="907641"/>
            <a:ext cx="4994070" cy="1988486"/>
          </a:xfrm>
          <a:custGeom>
            <a:avLst/>
            <a:gdLst/>
            <a:ahLst/>
            <a:cxnLst/>
            <a:rect l="l" t="t" r="r" b="b"/>
            <a:pathLst>
              <a:path w="4994070" h="1988486">
                <a:moveTo>
                  <a:pt x="0" y="0"/>
                </a:moveTo>
                <a:lnTo>
                  <a:pt x="4994070" y="0"/>
                </a:lnTo>
                <a:lnTo>
                  <a:pt x="4994070" y="1988486"/>
                </a:lnTo>
                <a:lnTo>
                  <a:pt x="0" y="1988486"/>
                </a:lnTo>
                <a:lnTo>
                  <a:pt x="0" y="0"/>
                </a:lnTo>
                <a:close/>
              </a:path>
            </a:pathLst>
          </a:custGeom>
          <a:blipFill>
            <a:blip r:embed="rId13"/>
            <a:stretch>
              <a:fillRect/>
            </a:stretch>
          </a:blipFill>
        </p:spPr>
        <p:txBody>
          <a:bodyPr/>
          <a:lstStyle/>
          <a:p>
            <a:endParaRPr lang="en-GB"/>
          </a:p>
        </p:txBody>
      </p:sp>
      <p:sp>
        <p:nvSpPr>
          <p:cNvPr id="11" name="Freeform 11"/>
          <p:cNvSpPr/>
          <p:nvPr/>
        </p:nvSpPr>
        <p:spPr>
          <a:xfrm rot="-5295857" flipH="1">
            <a:off x="6980684" y="2011898"/>
            <a:ext cx="2140650" cy="1883772"/>
          </a:xfrm>
          <a:custGeom>
            <a:avLst/>
            <a:gdLst/>
            <a:ahLst/>
            <a:cxnLst/>
            <a:rect l="l" t="t" r="r" b="b"/>
            <a:pathLst>
              <a:path w="2140650" h="1883772">
                <a:moveTo>
                  <a:pt x="2140651" y="0"/>
                </a:moveTo>
                <a:lnTo>
                  <a:pt x="0" y="0"/>
                </a:lnTo>
                <a:lnTo>
                  <a:pt x="0" y="1883773"/>
                </a:lnTo>
                <a:lnTo>
                  <a:pt x="2140651" y="1883773"/>
                </a:lnTo>
                <a:lnTo>
                  <a:pt x="2140651"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2" name="TextBox 12"/>
          <p:cNvSpPr txBox="1"/>
          <p:nvPr/>
        </p:nvSpPr>
        <p:spPr>
          <a:xfrm>
            <a:off x="1219200" y="4381501"/>
            <a:ext cx="7620000" cy="6896503"/>
          </a:xfrm>
          <a:prstGeom prst="rect">
            <a:avLst/>
          </a:prstGeom>
        </p:spPr>
        <p:txBody>
          <a:bodyPr wrap="square" lIns="0" tIns="0" rIns="0" bIns="0" rtlCol="0" anchor="t">
            <a:spAutoFit/>
          </a:bodyPr>
          <a:lstStyle/>
          <a:p>
            <a:pPr lvl="0">
              <a:lnSpc>
                <a:spcPts val="2969"/>
              </a:lnSpc>
              <a:spcBef>
                <a:spcPct val="0"/>
              </a:spcBef>
            </a:pPr>
            <a:r>
              <a:rPr lang="en-GB" sz="2400" i="1" dirty="0" err="1">
                <a:latin typeface="ADLaM Display" panose="020F0502020204030204" pitchFamily="2" charset="0"/>
                <a:ea typeface="ADLaM Display" panose="020F0502020204030204" pitchFamily="2" charset="0"/>
                <a:cs typeface="ADLaM Display" panose="020F0502020204030204" pitchFamily="2" charset="0"/>
              </a:rPr>
              <a:t>DigiLitA</a:t>
            </a:r>
            <a:r>
              <a:rPr lang="en-GB" sz="2400" i="1" dirty="0">
                <a:latin typeface="ADLaM Display" panose="020F0502020204030204" pitchFamily="2" charset="0"/>
                <a:ea typeface="ADLaM Display" panose="020F0502020204030204" pitchFamily="2" charset="0"/>
                <a:cs typeface="ADLaM Display" panose="020F0502020204030204" pitchFamily="2" charset="0"/>
              </a:rPr>
              <a:t> - The effect of environment on child development: The association of digital technology use, home literacy environment and physical activity with the well-being of children in early school years </a:t>
            </a:r>
            <a:r>
              <a:rPr lang="en-GB" sz="2400" dirty="0">
                <a:latin typeface="ADLaM Display" panose="020F0502020204030204" pitchFamily="2" charset="0"/>
                <a:ea typeface="ADLaM Display" panose="020F0502020204030204" pitchFamily="2" charset="0"/>
                <a:cs typeface="ADLaM Display" panose="020F0502020204030204" pitchFamily="2" charset="0"/>
              </a:rPr>
              <a:t> </a:t>
            </a:r>
            <a:endParaRPr lang="hr-HR" sz="2400" dirty="0">
              <a:latin typeface="ADLaM Display" panose="020F0502020204030204" pitchFamily="2" charset="0"/>
              <a:ea typeface="ADLaM Display" panose="020F0502020204030204" pitchFamily="2" charset="0"/>
              <a:cs typeface="ADLaM Display" panose="020F0502020204030204" pitchFamily="2" charset="0"/>
            </a:endParaRPr>
          </a:p>
          <a:p>
            <a:pPr lvl="0">
              <a:lnSpc>
                <a:spcPts val="2969"/>
              </a:lnSpc>
              <a:spcBef>
                <a:spcPct val="0"/>
              </a:spcBef>
            </a:pPr>
            <a:endParaRPr lang="hr-HR" sz="2400" dirty="0">
              <a:latin typeface="ADLaM Display" panose="020F0502020204030204" pitchFamily="2" charset="0"/>
              <a:ea typeface="ADLaM Display" panose="020F0502020204030204" pitchFamily="2" charset="0"/>
              <a:cs typeface="ADLaM Display" panose="020F0502020204030204" pitchFamily="2" charset="0"/>
            </a:endParaRPr>
          </a:p>
          <a:p>
            <a:pPr lvl="0">
              <a:lnSpc>
                <a:spcPts val="2969"/>
              </a:lnSpc>
              <a:spcBef>
                <a:spcPct val="0"/>
              </a:spcBef>
            </a:pPr>
            <a:r>
              <a:rPr lang="en-GB" sz="2400" dirty="0">
                <a:latin typeface="ADLaM Display" panose="020F0502020204030204" pitchFamily="2" charset="0"/>
                <a:ea typeface="ADLaM Display" panose="020F0502020204030204" pitchFamily="2" charset="0"/>
                <a:cs typeface="ADLaM Display" panose="020F0502020204030204" pitchFamily="2" charset="0"/>
              </a:rPr>
              <a:t>a research project of the Ivo Pilar Institute of Social Sciences, funded by European Union programme NextGeneration EU (project number 01/02-73/23-2519-5).</a:t>
            </a:r>
            <a:endParaRPr lang="en-US" sz="2400" b="1" u="none" spc="68" dirty="0">
              <a:solidFill>
                <a:srgbClr val="2B2B2B"/>
              </a:solidFill>
              <a:latin typeface="ADLaM Display" panose="020F0502020204030204" pitchFamily="2" charset="0"/>
              <a:ea typeface="ADLaM Display" panose="020F0502020204030204" pitchFamily="2" charset="0"/>
              <a:cs typeface="ADLaM Display" panose="020F0502020204030204" pitchFamily="2" charset="0"/>
              <a:sym typeface="Quicksand Semi-Bold"/>
            </a:endParaRPr>
          </a:p>
          <a:p>
            <a:pPr marL="0" lvl="0" indent="0" algn="l">
              <a:lnSpc>
                <a:spcPts val="2969"/>
              </a:lnSpc>
              <a:spcBef>
                <a:spcPct val="0"/>
              </a:spcBef>
            </a:pPr>
            <a:endParaRPr lang="hr-HR" sz="2199" b="1" u="none" spc="68" dirty="0">
              <a:solidFill>
                <a:srgbClr val="2B2B2B"/>
              </a:solidFill>
              <a:latin typeface="ADLaM Display" panose="020F0502020204030204" pitchFamily="2" charset="0"/>
              <a:ea typeface="ADLaM Display" panose="020F0502020204030204" pitchFamily="2" charset="0"/>
              <a:cs typeface="ADLaM Display" panose="020F0502020204030204" pitchFamily="2" charset="0"/>
              <a:sym typeface="Quicksand Semi-Bold"/>
            </a:endParaRPr>
          </a:p>
          <a:p>
            <a:pPr marL="0" lvl="0" indent="0" algn="ctr">
              <a:lnSpc>
                <a:spcPts val="2969"/>
              </a:lnSpc>
              <a:spcBef>
                <a:spcPct val="0"/>
              </a:spcBef>
            </a:pPr>
            <a:r>
              <a:rPr lang="hr-HR" sz="3000" b="1" spc="68" dirty="0">
                <a:solidFill>
                  <a:srgbClr val="2B2B2B"/>
                </a:solidFill>
                <a:latin typeface="ADLaM Display" panose="020F0502020204030204" pitchFamily="2" charset="0"/>
                <a:ea typeface="ADLaM Display" panose="020F0502020204030204" pitchFamily="2" charset="0"/>
                <a:cs typeface="ADLaM Display" panose="020F0502020204030204" pitchFamily="2" charset="0"/>
                <a:sym typeface="Quicksand Semi-Bold"/>
              </a:rPr>
              <a:t>www.digilita.eu</a:t>
            </a:r>
            <a:endParaRPr lang="en-US" sz="3000" b="1" u="none" spc="68" dirty="0">
              <a:solidFill>
                <a:srgbClr val="2B2B2B"/>
              </a:solidFill>
              <a:latin typeface="ADLaM Display" panose="020F0502020204030204" pitchFamily="2" charset="0"/>
              <a:ea typeface="ADLaM Display" panose="020F0502020204030204" pitchFamily="2" charset="0"/>
              <a:cs typeface="ADLaM Display" panose="020F0502020204030204" pitchFamily="2" charset="0"/>
              <a:sym typeface="Quicksand Semi-Bold"/>
            </a:endParaRPr>
          </a:p>
          <a:p>
            <a:pPr marL="0" lvl="0" indent="0" algn="l">
              <a:lnSpc>
                <a:spcPts val="2969"/>
              </a:lnSpc>
              <a:spcBef>
                <a:spcPct val="0"/>
              </a:spcBef>
            </a:pPr>
            <a:endParaRPr lang="en-US" sz="2199" b="1" u="none" spc="68" dirty="0">
              <a:solidFill>
                <a:srgbClr val="2B2B2B"/>
              </a:solidFill>
              <a:latin typeface="Quicksand Semi-Bold"/>
              <a:ea typeface="Quicksand Semi-Bold"/>
              <a:cs typeface="Quicksand Semi-Bold"/>
              <a:sym typeface="Quicksand Semi-Bold"/>
            </a:endParaRPr>
          </a:p>
          <a:p>
            <a:pPr marL="0" lvl="0" indent="0" algn="l">
              <a:lnSpc>
                <a:spcPts val="2969"/>
              </a:lnSpc>
              <a:spcBef>
                <a:spcPct val="0"/>
              </a:spcBef>
            </a:pPr>
            <a:endParaRPr lang="en-US" sz="2199" b="1" u="none" spc="68" dirty="0">
              <a:solidFill>
                <a:srgbClr val="2B2B2B"/>
              </a:solidFill>
              <a:latin typeface="Quicksand Semi-Bold"/>
              <a:ea typeface="Quicksand Semi-Bold"/>
              <a:cs typeface="Quicksand Semi-Bold"/>
              <a:sym typeface="Quicksand Semi-Bold"/>
            </a:endParaRPr>
          </a:p>
          <a:p>
            <a:pPr marL="0" lvl="0" indent="0" algn="l">
              <a:lnSpc>
                <a:spcPts val="2969"/>
              </a:lnSpc>
              <a:spcBef>
                <a:spcPct val="0"/>
              </a:spcBef>
            </a:pPr>
            <a:endParaRPr lang="en-US" sz="2199" b="1" u="none" spc="68" dirty="0">
              <a:solidFill>
                <a:srgbClr val="2B2B2B"/>
              </a:solidFill>
              <a:latin typeface="Quicksand Semi-Bold"/>
              <a:ea typeface="Quicksand Semi-Bold"/>
              <a:cs typeface="Quicksand Semi-Bold"/>
              <a:sym typeface="Quicksand Semi-Bold"/>
            </a:endParaRPr>
          </a:p>
          <a:p>
            <a:pPr marL="0" lvl="0" indent="0" algn="l">
              <a:lnSpc>
                <a:spcPts val="2969"/>
              </a:lnSpc>
              <a:spcBef>
                <a:spcPct val="0"/>
              </a:spcBef>
            </a:pPr>
            <a:endParaRPr lang="en-US" sz="2199" b="1" u="none" spc="68" dirty="0">
              <a:solidFill>
                <a:srgbClr val="2B2B2B"/>
              </a:solidFill>
              <a:latin typeface="Quicksand Semi-Bold"/>
              <a:ea typeface="Quicksand Semi-Bold"/>
              <a:cs typeface="Quicksand Semi-Bold"/>
              <a:sym typeface="Quicksand Semi-Bold"/>
            </a:endParaRPr>
          </a:p>
          <a:p>
            <a:pPr marL="0" lvl="0" indent="0" algn="l">
              <a:lnSpc>
                <a:spcPts val="2969"/>
              </a:lnSpc>
              <a:spcBef>
                <a:spcPct val="0"/>
              </a:spcBef>
            </a:pPr>
            <a:endParaRPr lang="en-US" sz="2199" b="1" u="none" spc="68" dirty="0">
              <a:solidFill>
                <a:srgbClr val="2B2B2B"/>
              </a:solidFill>
              <a:latin typeface="Quicksand Semi-Bold"/>
              <a:ea typeface="Quicksand Semi-Bold"/>
              <a:cs typeface="Quicksand Semi-Bold"/>
              <a:sym typeface="Quicksand Semi-Bold"/>
            </a:endParaRPr>
          </a:p>
          <a:p>
            <a:pPr marL="0" lvl="0" indent="0" algn="l">
              <a:lnSpc>
                <a:spcPts val="2969"/>
              </a:lnSpc>
              <a:spcBef>
                <a:spcPct val="0"/>
              </a:spcBef>
            </a:pPr>
            <a:endParaRPr lang="en-US" sz="2199" b="1" u="none" spc="68" dirty="0">
              <a:solidFill>
                <a:srgbClr val="2B2B2B"/>
              </a:solidFill>
              <a:latin typeface="Quicksand Semi-Bold"/>
              <a:ea typeface="Quicksand Semi-Bold"/>
              <a:cs typeface="Quicksand Semi-Bold"/>
              <a:sym typeface="Quicksand Semi-Bold"/>
            </a:endParaRPr>
          </a:p>
        </p:txBody>
      </p:sp>
      <p:sp>
        <p:nvSpPr>
          <p:cNvPr id="14" name="Freeform 14"/>
          <p:cNvSpPr/>
          <p:nvPr/>
        </p:nvSpPr>
        <p:spPr>
          <a:xfrm>
            <a:off x="16220919" y="9476111"/>
            <a:ext cx="1695762" cy="675200"/>
          </a:xfrm>
          <a:custGeom>
            <a:avLst/>
            <a:gdLst/>
            <a:ahLst/>
            <a:cxnLst/>
            <a:rect l="l" t="t" r="r" b="b"/>
            <a:pathLst>
              <a:path w="1695762" h="675200">
                <a:moveTo>
                  <a:pt x="0" y="0"/>
                </a:moveTo>
                <a:lnTo>
                  <a:pt x="1695762" y="0"/>
                </a:lnTo>
                <a:lnTo>
                  <a:pt x="1695762" y="675200"/>
                </a:lnTo>
                <a:lnTo>
                  <a:pt x="0" y="675200"/>
                </a:lnTo>
                <a:lnTo>
                  <a:pt x="0" y="0"/>
                </a:lnTo>
                <a:close/>
              </a:path>
            </a:pathLst>
          </a:custGeom>
          <a:blipFill>
            <a:blip r:embed="rId13"/>
            <a:stretch>
              <a:fillRect/>
            </a:stretch>
          </a:blipFill>
        </p:spPr>
        <p:txBody>
          <a:bodyPr/>
          <a:lstStyle/>
          <a:p>
            <a:endParaRPr lang="en-GB"/>
          </a:p>
        </p:txBody>
      </p:sp>
      <p:sp>
        <p:nvSpPr>
          <p:cNvPr id="15" name="Freeform 15"/>
          <p:cNvSpPr/>
          <p:nvPr/>
        </p:nvSpPr>
        <p:spPr>
          <a:xfrm>
            <a:off x="10546896" y="8634906"/>
            <a:ext cx="4820039" cy="1460269"/>
          </a:xfrm>
          <a:custGeom>
            <a:avLst/>
            <a:gdLst/>
            <a:ahLst/>
            <a:cxnLst/>
            <a:rect l="l" t="t" r="r" b="b"/>
            <a:pathLst>
              <a:path w="4820039" h="1460269">
                <a:moveTo>
                  <a:pt x="0" y="0"/>
                </a:moveTo>
                <a:lnTo>
                  <a:pt x="4820039" y="0"/>
                </a:lnTo>
                <a:lnTo>
                  <a:pt x="4820039" y="1460269"/>
                </a:lnTo>
                <a:lnTo>
                  <a:pt x="0" y="1460269"/>
                </a:lnTo>
                <a:lnTo>
                  <a:pt x="0" y="0"/>
                </a:lnTo>
                <a:close/>
              </a:path>
            </a:pathLst>
          </a:custGeom>
          <a:blipFill>
            <a:blip r:embed="rId16">
              <a:alphaModFix amt="84000"/>
            </a:blip>
            <a:stretch>
              <a:fillRect r="-26232"/>
            </a:stretch>
          </a:blipFill>
        </p:spPr>
        <p:txBody>
          <a:bodyPr/>
          <a:lstStyle/>
          <a:p>
            <a:endParaRPr lang="en-GB"/>
          </a:p>
        </p:txBody>
      </p:sp>
      <p:sp>
        <p:nvSpPr>
          <p:cNvPr id="16" name="Freeform 21">
            <a:extLst>
              <a:ext uri="{FF2B5EF4-FFF2-40B4-BE49-F238E27FC236}">
                <a16:creationId xmlns:a16="http://schemas.microsoft.com/office/drawing/2014/main" id="{C5B94C23-66A8-72E1-75A0-9D0114D9980C}"/>
              </a:ext>
            </a:extLst>
          </p:cNvPr>
          <p:cNvSpPr/>
          <p:nvPr/>
        </p:nvSpPr>
        <p:spPr>
          <a:xfrm>
            <a:off x="15366935" y="235287"/>
            <a:ext cx="2466646" cy="1595097"/>
          </a:xfrm>
          <a:custGeom>
            <a:avLst/>
            <a:gdLst/>
            <a:ahLst/>
            <a:cxnLst/>
            <a:rect l="l" t="t" r="r" b="b"/>
            <a:pathLst>
              <a:path w="2466646" h="1595097">
                <a:moveTo>
                  <a:pt x="0" y="0"/>
                </a:moveTo>
                <a:lnTo>
                  <a:pt x="2466646" y="0"/>
                </a:lnTo>
                <a:lnTo>
                  <a:pt x="2466646" y="1595097"/>
                </a:lnTo>
                <a:lnTo>
                  <a:pt x="0" y="1595097"/>
                </a:lnTo>
                <a:lnTo>
                  <a:pt x="0" y="0"/>
                </a:lnTo>
                <a:close/>
              </a:path>
            </a:pathLst>
          </a:custGeom>
          <a:blipFill>
            <a:blip r:embed="rId17">
              <a:alphaModFix amt="77000"/>
            </a:blip>
            <a:stretch>
              <a:fillRect/>
            </a:stretch>
          </a:blipFill>
        </p:spPr>
        <p:txBody>
          <a:bodyPr/>
          <a:lstStyle/>
          <a:p>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TextBox 9"/>
          <p:cNvSpPr txBox="1"/>
          <p:nvPr/>
        </p:nvSpPr>
        <p:spPr>
          <a:xfrm>
            <a:off x="307765" y="2027997"/>
            <a:ext cx="9598236" cy="7646324"/>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GB" sz="3400" dirty="0"/>
              <a:t>Middle childhood (6–11 years</a:t>
            </a:r>
            <a:r>
              <a:rPr lang="hr-HR" sz="3400" dirty="0"/>
              <a:t>) - a</a:t>
            </a:r>
            <a:r>
              <a:rPr lang="en-GB" sz="3400" dirty="0"/>
              <a:t> transition period</a:t>
            </a:r>
            <a:r>
              <a:rPr lang="hr-HR" sz="3400" dirty="0"/>
              <a:t> from childhood to adolescence</a:t>
            </a:r>
            <a:r>
              <a:rPr lang="en-GB" dirty="0"/>
              <a:t> </a:t>
            </a:r>
            <a:endParaRPr lang="hr-HR" sz="3400" dirty="0"/>
          </a:p>
          <a:p>
            <a:pPr marL="457200" indent="-457200">
              <a:buFont typeface="Arial" panose="020B0604020202020204" pitchFamily="34" charset="0"/>
              <a:buChar char="•"/>
            </a:pPr>
            <a:r>
              <a:rPr lang="en-GB" sz="3400" dirty="0"/>
              <a:t>Bronfenbrenner’s ecological theory: family as key microsystem.</a:t>
            </a:r>
          </a:p>
          <a:p>
            <a:r>
              <a:rPr lang="en-GB" sz="3400" dirty="0"/>
              <a:t>• Parents serve as role models to their children both in terms of their behaviour and in terms of their attitudes </a:t>
            </a:r>
            <a:endParaRPr lang="hr-HR" sz="3400" dirty="0"/>
          </a:p>
          <a:p>
            <a:pPr marL="457200" indent="-457200">
              <a:buFont typeface="Arial" panose="020B0604020202020204" pitchFamily="34" charset="0"/>
              <a:buChar char="•"/>
            </a:pPr>
            <a:r>
              <a:rPr lang="en-GB" sz="3400" dirty="0"/>
              <a:t>Apart from having a positive attitude towards literacy activities and DT use, it is how much parents engage in these types of activities with their children that is also important for different cognitive outcomes</a:t>
            </a:r>
            <a:endParaRPr lang="hr-HR" sz="3400" dirty="0"/>
          </a:p>
          <a:p>
            <a:endParaRPr lang="en-GB" sz="3400" dirty="0"/>
          </a:p>
          <a:p>
            <a:r>
              <a:rPr lang="en-GB" sz="3400" dirty="0"/>
              <a:t>• Research gap: limited studies on middle childhood</a:t>
            </a:r>
          </a:p>
          <a:p>
            <a:pPr marL="0" lvl="0" indent="0" algn="l">
              <a:lnSpc>
                <a:spcPts val="2699"/>
              </a:lnSpc>
              <a:spcBef>
                <a:spcPct val="0"/>
              </a:spcBef>
            </a:pPr>
            <a:endParaRPr lang="en-US" sz="1999" b="1" spc="61" dirty="0">
              <a:solidFill>
                <a:srgbClr val="2B2B2B"/>
              </a:solidFill>
              <a:latin typeface="Quicksand Semi-Bold"/>
              <a:ea typeface="Quicksand Semi-Bold"/>
              <a:cs typeface="Quicksand Semi-Bold"/>
              <a:sym typeface="Quicksand Semi-Bold"/>
            </a:endParaRPr>
          </a:p>
        </p:txBody>
      </p:sp>
      <p:sp>
        <p:nvSpPr>
          <p:cNvPr id="10" name="TextBox 10"/>
          <p:cNvSpPr txBox="1"/>
          <p:nvPr/>
        </p:nvSpPr>
        <p:spPr>
          <a:xfrm>
            <a:off x="854127" y="242061"/>
            <a:ext cx="6680372" cy="1064394"/>
          </a:xfrm>
          <a:prstGeom prst="rect">
            <a:avLst/>
          </a:prstGeom>
        </p:spPr>
        <p:txBody>
          <a:bodyPr lIns="0" tIns="0" rIns="0" bIns="0" rtlCol="0" anchor="t">
            <a:spAutoFit/>
          </a:bodyPr>
          <a:lstStyle/>
          <a:p>
            <a:pPr marL="0" lvl="0" indent="0" algn="l">
              <a:lnSpc>
                <a:spcPts val="8320"/>
              </a:lnSpc>
            </a:pPr>
            <a:r>
              <a:rPr lang="hr-HR" sz="8000" spc="-160" dirty="0">
                <a:solidFill>
                  <a:srgbClr val="2B2B2B"/>
                </a:solidFill>
                <a:latin typeface="Fibre"/>
                <a:ea typeface="Fibre"/>
                <a:cs typeface="Fibre"/>
                <a:sym typeface="Fibre"/>
              </a:rPr>
              <a:t>introduction</a:t>
            </a:r>
            <a:endParaRPr lang="en-US" sz="8000" spc="-160" dirty="0">
              <a:solidFill>
                <a:srgbClr val="2B2B2B"/>
              </a:solidFill>
              <a:latin typeface="Fibre"/>
              <a:ea typeface="Fibre"/>
              <a:cs typeface="Fibre"/>
              <a:sym typeface="Fibre"/>
            </a:endParaRPr>
          </a:p>
        </p:txBody>
      </p:sp>
      <p:pic>
        <p:nvPicPr>
          <p:cNvPr id="11" name="Picture 10">
            <a:extLst>
              <a:ext uri="{FF2B5EF4-FFF2-40B4-BE49-F238E27FC236}">
                <a16:creationId xmlns:a16="http://schemas.microsoft.com/office/drawing/2014/main" id="{E09816E5-71EB-5B67-4218-C404B7B575B2}"/>
              </a:ext>
            </a:extLst>
          </p:cNvPr>
          <p:cNvPicPr>
            <a:picLocks noChangeAspect="1"/>
          </p:cNvPicPr>
          <p:nvPr/>
        </p:nvPicPr>
        <p:blipFill>
          <a:blip r:embed="rId11"/>
          <a:stretch>
            <a:fillRect/>
          </a:stretch>
        </p:blipFill>
        <p:spPr>
          <a:xfrm>
            <a:off x="10098427" y="1998606"/>
            <a:ext cx="7964395" cy="7230303"/>
          </a:xfrm>
          <a:prstGeom prst="rect">
            <a:avLst/>
          </a:prstGeom>
        </p:spPr>
      </p:pic>
      <p:sp>
        <p:nvSpPr>
          <p:cNvPr id="12" name="Freeform 20">
            <a:extLst>
              <a:ext uri="{FF2B5EF4-FFF2-40B4-BE49-F238E27FC236}">
                <a16:creationId xmlns:a16="http://schemas.microsoft.com/office/drawing/2014/main" id="{90C53211-8243-AEEB-6F2E-6F277A43288E}"/>
              </a:ext>
            </a:extLst>
          </p:cNvPr>
          <p:cNvSpPr/>
          <p:nvPr/>
        </p:nvSpPr>
        <p:spPr>
          <a:xfrm>
            <a:off x="16411419" y="9528312"/>
            <a:ext cx="1695762" cy="675200"/>
          </a:xfrm>
          <a:custGeom>
            <a:avLst/>
            <a:gdLst/>
            <a:ahLst/>
            <a:cxnLst/>
            <a:rect l="l" t="t" r="r" b="b"/>
            <a:pathLst>
              <a:path w="1695762" h="675200">
                <a:moveTo>
                  <a:pt x="0" y="0"/>
                </a:moveTo>
                <a:lnTo>
                  <a:pt x="1695762" y="0"/>
                </a:lnTo>
                <a:lnTo>
                  <a:pt x="1695762" y="675200"/>
                </a:lnTo>
                <a:lnTo>
                  <a:pt x="0" y="675200"/>
                </a:lnTo>
                <a:lnTo>
                  <a:pt x="0" y="0"/>
                </a:lnTo>
                <a:close/>
              </a:path>
            </a:pathLst>
          </a:custGeom>
          <a:blipFill>
            <a:blip r:embed="rId12"/>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dirty="0"/>
          </a:p>
        </p:txBody>
      </p:sp>
      <p:grpSp>
        <p:nvGrpSpPr>
          <p:cNvPr id="3" name="Group 3"/>
          <p:cNvGrpSpPr>
            <a:grpSpLocks noChangeAspect="1"/>
          </p:cNvGrpSpPr>
          <p:nvPr/>
        </p:nvGrpSpPr>
        <p:grpSpPr>
          <a:xfrm>
            <a:off x="1804324" y="1901884"/>
            <a:ext cx="6483233" cy="6483233"/>
            <a:chOff x="0" y="0"/>
            <a:chExt cx="34823400" cy="34823400"/>
          </a:xfrm>
        </p:grpSpPr>
        <p:sp>
          <p:nvSpPr>
            <p:cNvPr id="4" name="Freeform 4"/>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4"/>
              <a:stretch>
                <a:fillRect l="-38888" r="-38888"/>
              </a:stretch>
            </a:blipFill>
          </p:spPr>
          <p:txBody>
            <a:bodyPr/>
            <a:lstStyle/>
            <a:p>
              <a:endParaRPr lang="en-GB"/>
            </a:p>
          </p:txBody>
        </p:sp>
        <p:sp>
          <p:nvSpPr>
            <p:cNvPr id="5" name="Freeform 5"/>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5"/>
              <a:stretch>
                <a:fillRect/>
              </a:stretch>
            </a:blipFill>
          </p:spPr>
          <p:txBody>
            <a:bodyPr/>
            <a:lstStyle/>
            <a:p>
              <a:endParaRPr lang="en-GB"/>
            </a:p>
          </p:txBody>
        </p:sp>
      </p:grpSp>
      <p:sp>
        <p:nvSpPr>
          <p:cNvPr id="6" name="TextBox 6"/>
          <p:cNvSpPr txBox="1"/>
          <p:nvPr/>
        </p:nvSpPr>
        <p:spPr>
          <a:xfrm>
            <a:off x="9458564" y="3597454"/>
            <a:ext cx="7321793" cy="4565352"/>
          </a:xfrm>
          <a:prstGeom prst="rect">
            <a:avLst/>
          </a:prstGeom>
        </p:spPr>
        <p:txBody>
          <a:bodyPr lIns="0" tIns="0" rIns="0" bIns="0" rtlCol="0" anchor="t">
            <a:spAutoFit/>
          </a:bodyPr>
          <a:lstStyle/>
          <a:p>
            <a:pPr algn="l">
              <a:lnSpc>
                <a:spcPts val="2969"/>
              </a:lnSpc>
            </a:pPr>
            <a:r>
              <a:rPr lang="en-GB" sz="2199" b="1" spc="68" dirty="0">
                <a:solidFill>
                  <a:srgbClr val="2B2B2B"/>
                </a:solidFill>
                <a:latin typeface="Quicksand Semi-Bold"/>
                <a:ea typeface="Quicksand Semi-Bold"/>
                <a:cs typeface="Quicksand Semi-Bold"/>
                <a:sym typeface="Quicksand Semi-Bold"/>
              </a:rPr>
              <a:t>This study explores the relationship between</a:t>
            </a:r>
            <a:endParaRPr lang="hr-HR" sz="2199" b="1" spc="68" dirty="0">
              <a:solidFill>
                <a:srgbClr val="2B2B2B"/>
              </a:solidFill>
              <a:latin typeface="Quicksand Semi-Bold"/>
              <a:ea typeface="Quicksand Semi-Bold"/>
              <a:cs typeface="Quicksand Semi-Bold"/>
              <a:sym typeface="Quicksand Semi-Bold"/>
            </a:endParaRPr>
          </a:p>
          <a:p>
            <a:pPr algn="l">
              <a:lnSpc>
                <a:spcPts val="2969"/>
              </a:lnSpc>
            </a:pPr>
            <a:r>
              <a:rPr lang="en-GB" sz="2199" b="1" spc="68" dirty="0">
                <a:solidFill>
                  <a:srgbClr val="2B2B2B"/>
                </a:solidFill>
                <a:latin typeface="Quicksand Semi-Bold"/>
                <a:ea typeface="Quicksand Semi-Bold"/>
                <a:cs typeface="Quicksand Semi-Bold"/>
                <a:sym typeface="Quicksand Semi-Bold"/>
              </a:rPr>
              <a:t>parental attitudes about the importance of reading and using digital technology and vocabulary comprehension. </a:t>
            </a:r>
            <a:endParaRPr lang="hr-HR" sz="2199" b="1" spc="68" dirty="0">
              <a:solidFill>
                <a:srgbClr val="2B2B2B"/>
              </a:solidFill>
              <a:latin typeface="Quicksand Semi-Bold"/>
              <a:ea typeface="Quicksand Semi-Bold"/>
              <a:cs typeface="Quicksand Semi-Bold"/>
              <a:sym typeface="Quicksand Semi-Bold"/>
            </a:endParaRPr>
          </a:p>
          <a:p>
            <a:pPr algn="l">
              <a:lnSpc>
                <a:spcPts val="2969"/>
              </a:lnSpc>
            </a:pPr>
            <a:endParaRPr lang="hr-HR" sz="2199" b="1" spc="68" dirty="0">
              <a:solidFill>
                <a:srgbClr val="2B2B2B"/>
              </a:solidFill>
              <a:latin typeface="Quicksand Semi-Bold"/>
              <a:ea typeface="Quicksand Semi-Bold"/>
              <a:cs typeface="Quicksand Semi-Bold"/>
              <a:sym typeface="Quicksand Semi-Bold"/>
            </a:endParaRPr>
          </a:p>
          <a:p>
            <a:pPr algn="l">
              <a:lnSpc>
                <a:spcPts val="2969"/>
              </a:lnSpc>
            </a:pPr>
            <a:r>
              <a:rPr lang="en-GB" sz="2199" b="1" spc="68" dirty="0">
                <a:solidFill>
                  <a:srgbClr val="2B2B2B"/>
                </a:solidFill>
                <a:latin typeface="Quicksand Semi-Bold"/>
                <a:ea typeface="Quicksand Semi-Bold"/>
                <a:cs typeface="Quicksand Semi-Bold"/>
                <a:sym typeface="Quicksand Semi-Bold"/>
              </a:rPr>
              <a:t>The study also examines the mediating role of the home literacy environment, measured as formal and informal literacy activities that children engage in with their parents and children’s use of digital devices in the relationship mentioned above</a:t>
            </a:r>
            <a:endParaRPr lang="en-US" sz="2199" b="1" spc="68" dirty="0">
              <a:solidFill>
                <a:srgbClr val="2B2B2B"/>
              </a:solidFill>
              <a:latin typeface="Quicksand Semi-Bold"/>
              <a:ea typeface="Quicksand Semi-Bold"/>
              <a:cs typeface="Quicksand Semi-Bold"/>
              <a:sym typeface="Quicksand Semi-Bold"/>
            </a:endParaRPr>
          </a:p>
          <a:p>
            <a:pPr algn="l">
              <a:lnSpc>
                <a:spcPts val="2969"/>
              </a:lnSpc>
            </a:pPr>
            <a:endParaRPr lang="en-US" sz="2199" b="1" spc="68" dirty="0">
              <a:solidFill>
                <a:srgbClr val="2B2B2B"/>
              </a:solidFill>
              <a:latin typeface="Quicksand Semi-Bold"/>
              <a:ea typeface="Quicksand Semi-Bold"/>
              <a:cs typeface="Quicksand Semi-Bold"/>
              <a:sym typeface="Quicksand Semi-Bold"/>
            </a:endParaRPr>
          </a:p>
          <a:p>
            <a:pPr marL="0" lvl="0" indent="0" algn="l">
              <a:lnSpc>
                <a:spcPts val="2564"/>
              </a:lnSpc>
              <a:spcBef>
                <a:spcPct val="0"/>
              </a:spcBef>
            </a:pPr>
            <a:endParaRPr lang="en-US" sz="2199" b="1" spc="68" dirty="0">
              <a:solidFill>
                <a:srgbClr val="2B2B2B"/>
              </a:solidFill>
              <a:latin typeface="Quicksand Semi-Bold"/>
              <a:ea typeface="Quicksand Semi-Bold"/>
              <a:cs typeface="Quicksand Semi-Bold"/>
              <a:sym typeface="Quicksand Semi-Bold"/>
            </a:endParaRPr>
          </a:p>
        </p:txBody>
      </p:sp>
      <p:sp>
        <p:nvSpPr>
          <p:cNvPr id="7" name="TextBox 7"/>
          <p:cNvSpPr txBox="1"/>
          <p:nvPr/>
        </p:nvSpPr>
        <p:spPr>
          <a:xfrm>
            <a:off x="9458564" y="1643575"/>
            <a:ext cx="8219836" cy="2128788"/>
          </a:xfrm>
          <a:prstGeom prst="rect">
            <a:avLst/>
          </a:prstGeom>
        </p:spPr>
        <p:txBody>
          <a:bodyPr wrap="square" lIns="0" tIns="0" rIns="0" bIns="0" rtlCol="0" anchor="t">
            <a:spAutoFit/>
          </a:bodyPr>
          <a:lstStyle/>
          <a:p>
            <a:pPr algn="l">
              <a:lnSpc>
                <a:spcPts val="8320"/>
              </a:lnSpc>
            </a:pPr>
            <a:r>
              <a:rPr lang="hr-HR" sz="8000" spc="-160" dirty="0">
                <a:solidFill>
                  <a:srgbClr val="2B2B2B"/>
                </a:solidFill>
                <a:latin typeface="Fibre"/>
                <a:ea typeface="Fibre"/>
                <a:cs typeface="Fibre"/>
                <a:sym typeface="Fibre"/>
              </a:rPr>
              <a:t>THE AIM OF THE STUDY</a:t>
            </a:r>
            <a:endParaRPr lang="en-US" sz="8000" spc="-160" dirty="0">
              <a:solidFill>
                <a:srgbClr val="2B2B2B"/>
              </a:solidFill>
              <a:latin typeface="Fibre"/>
              <a:ea typeface="Fibre"/>
              <a:cs typeface="Fibre"/>
              <a:sym typeface="Fibre"/>
            </a:endParaRPr>
          </a:p>
          <a:p>
            <a:pPr marL="0" lvl="0" indent="0" algn="l">
              <a:lnSpc>
                <a:spcPts val="8320"/>
              </a:lnSpc>
            </a:pPr>
            <a:endParaRPr lang="en-US" sz="8000" spc="-160" dirty="0">
              <a:solidFill>
                <a:srgbClr val="2B2B2B"/>
              </a:solidFill>
              <a:latin typeface="Fibre"/>
              <a:ea typeface="Fibre"/>
              <a:cs typeface="Fibre"/>
              <a:sym typeface="Fibre"/>
            </a:endParaRPr>
          </a:p>
        </p:txBody>
      </p:sp>
      <p:sp>
        <p:nvSpPr>
          <p:cNvPr id="9" name="Freeform 9"/>
          <p:cNvSpPr/>
          <p:nvPr/>
        </p:nvSpPr>
        <p:spPr>
          <a:xfrm rot="1737559">
            <a:off x="-973962" y="8243230"/>
            <a:ext cx="4670260" cy="3252199"/>
          </a:xfrm>
          <a:custGeom>
            <a:avLst/>
            <a:gdLst/>
            <a:ahLst/>
            <a:cxnLst/>
            <a:rect l="l" t="t" r="r" b="b"/>
            <a:pathLst>
              <a:path w="4670260" h="3252199">
                <a:moveTo>
                  <a:pt x="0" y="0"/>
                </a:moveTo>
                <a:lnTo>
                  <a:pt x="4670260" y="0"/>
                </a:lnTo>
                <a:lnTo>
                  <a:pt x="4670260" y="3252199"/>
                </a:lnTo>
                <a:lnTo>
                  <a:pt x="0" y="325219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10" name="Freeform 10"/>
          <p:cNvSpPr/>
          <p:nvPr/>
        </p:nvSpPr>
        <p:spPr>
          <a:xfrm>
            <a:off x="14437963" y="-3539609"/>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20">
            <a:extLst>
              <a:ext uri="{FF2B5EF4-FFF2-40B4-BE49-F238E27FC236}">
                <a16:creationId xmlns:a16="http://schemas.microsoft.com/office/drawing/2014/main" id="{D65CFDC1-12C0-2EAA-D46E-5D0CFAFC3EBE}"/>
              </a:ext>
            </a:extLst>
          </p:cNvPr>
          <p:cNvSpPr/>
          <p:nvPr/>
        </p:nvSpPr>
        <p:spPr>
          <a:xfrm>
            <a:off x="16411419" y="9528312"/>
            <a:ext cx="1695762" cy="675200"/>
          </a:xfrm>
          <a:custGeom>
            <a:avLst/>
            <a:gdLst/>
            <a:ahLst/>
            <a:cxnLst/>
            <a:rect l="l" t="t" r="r" b="b"/>
            <a:pathLst>
              <a:path w="1695762" h="675200">
                <a:moveTo>
                  <a:pt x="0" y="0"/>
                </a:moveTo>
                <a:lnTo>
                  <a:pt x="1695762" y="0"/>
                </a:lnTo>
                <a:lnTo>
                  <a:pt x="1695762" y="675200"/>
                </a:lnTo>
                <a:lnTo>
                  <a:pt x="0" y="675200"/>
                </a:lnTo>
                <a:lnTo>
                  <a:pt x="0" y="0"/>
                </a:lnTo>
                <a:close/>
              </a:path>
            </a:pathLst>
          </a:custGeom>
          <a:blipFill>
            <a:blip r:embed="rId10"/>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627" y="-6933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425798" y="341187"/>
            <a:ext cx="6313239" cy="3523935"/>
          </a:xfrm>
          <a:custGeom>
            <a:avLst/>
            <a:gdLst/>
            <a:ahLst/>
            <a:cxnLst/>
            <a:rect l="l" t="t" r="r" b="b"/>
            <a:pathLst>
              <a:path w="6313239" h="3523935">
                <a:moveTo>
                  <a:pt x="0" y="0"/>
                </a:moveTo>
                <a:lnTo>
                  <a:pt x="6313238" y="0"/>
                </a:lnTo>
                <a:lnTo>
                  <a:pt x="6313238" y="3523935"/>
                </a:lnTo>
                <a:lnTo>
                  <a:pt x="0" y="352393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2255192" y="426201"/>
            <a:ext cx="5805705" cy="3240639"/>
          </a:xfrm>
          <a:custGeom>
            <a:avLst/>
            <a:gdLst/>
            <a:ahLst/>
            <a:cxnLst/>
            <a:rect l="l" t="t" r="r" b="b"/>
            <a:pathLst>
              <a:path w="5805705" h="3240639">
                <a:moveTo>
                  <a:pt x="0" y="0"/>
                </a:moveTo>
                <a:lnTo>
                  <a:pt x="5805705" y="0"/>
                </a:lnTo>
                <a:lnTo>
                  <a:pt x="5805705" y="3240639"/>
                </a:lnTo>
                <a:lnTo>
                  <a:pt x="0" y="324063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TextBox 5"/>
          <p:cNvSpPr txBox="1"/>
          <p:nvPr/>
        </p:nvSpPr>
        <p:spPr>
          <a:xfrm>
            <a:off x="7164288" y="1407493"/>
            <a:ext cx="4975325" cy="833562"/>
          </a:xfrm>
          <a:prstGeom prst="rect">
            <a:avLst/>
          </a:prstGeom>
        </p:spPr>
        <p:txBody>
          <a:bodyPr lIns="0" tIns="0" rIns="0" bIns="0" rtlCol="0" anchor="t">
            <a:spAutoFit/>
          </a:bodyPr>
          <a:lstStyle/>
          <a:p>
            <a:pPr algn="ctr">
              <a:lnSpc>
                <a:spcPts val="6528"/>
              </a:lnSpc>
            </a:pPr>
            <a:r>
              <a:rPr lang="hr-HR" sz="6800" dirty="0">
                <a:solidFill>
                  <a:srgbClr val="303030"/>
                </a:solidFill>
                <a:latin typeface="Fibre"/>
                <a:ea typeface="Fibre"/>
                <a:cs typeface="Fibre"/>
                <a:sym typeface="Fibre"/>
              </a:rPr>
              <a:t>Sample</a:t>
            </a:r>
            <a:endParaRPr lang="en-US" sz="6800" dirty="0">
              <a:solidFill>
                <a:srgbClr val="303030"/>
              </a:solidFill>
              <a:latin typeface="Fibre"/>
              <a:ea typeface="Fibre"/>
              <a:cs typeface="Fibre"/>
              <a:sym typeface="Fibre"/>
            </a:endParaRPr>
          </a:p>
        </p:txBody>
      </p:sp>
      <p:sp>
        <p:nvSpPr>
          <p:cNvPr id="6" name="Freeform 6"/>
          <p:cNvSpPr/>
          <p:nvPr/>
        </p:nvSpPr>
        <p:spPr>
          <a:xfrm rot="-1798045">
            <a:off x="11055443" y="2726655"/>
            <a:ext cx="1287540" cy="581591"/>
          </a:xfrm>
          <a:custGeom>
            <a:avLst/>
            <a:gdLst/>
            <a:ahLst/>
            <a:cxnLst/>
            <a:rect l="l" t="t" r="r" b="b"/>
            <a:pathLst>
              <a:path w="1287540" h="581591">
                <a:moveTo>
                  <a:pt x="0" y="0"/>
                </a:moveTo>
                <a:lnTo>
                  <a:pt x="1287541" y="0"/>
                </a:lnTo>
                <a:lnTo>
                  <a:pt x="1287541" y="581591"/>
                </a:lnTo>
                <a:lnTo>
                  <a:pt x="0" y="5815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Freeform 8"/>
          <p:cNvSpPr/>
          <p:nvPr/>
        </p:nvSpPr>
        <p:spPr>
          <a:xfrm rot="-9093014" flipV="1">
            <a:off x="6671282" y="2583613"/>
            <a:ext cx="1273984" cy="634598"/>
          </a:xfrm>
          <a:custGeom>
            <a:avLst/>
            <a:gdLst/>
            <a:ahLst/>
            <a:cxnLst/>
            <a:rect l="l" t="t" r="r" b="b"/>
            <a:pathLst>
              <a:path w="1273984" h="634598">
                <a:moveTo>
                  <a:pt x="0" y="634598"/>
                </a:moveTo>
                <a:lnTo>
                  <a:pt x="1273984" y="634598"/>
                </a:lnTo>
                <a:lnTo>
                  <a:pt x="1273984" y="0"/>
                </a:lnTo>
                <a:lnTo>
                  <a:pt x="0" y="0"/>
                </a:lnTo>
                <a:lnTo>
                  <a:pt x="0" y="634598"/>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rot="4182716">
            <a:off x="8570472" y="-2234255"/>
            <a:ext cx="2943750" cy="3630186"/>
          </a:xfrm>
          <a:custGeom>
            <a:avLst/>
            <a:gdLst/>
            <a:ahLst/>
            <a:cxnLst/>
            <a:rect l="l" t="t" r="r" b="b"/>
            <a:pathLst>
              <a:path w="2943750" h="3630186">
                <a:moveTo>
                  <a:pt x="0" y="0"/>
                </a:moveTo>
                <a:lnTo>
                  <a:pt x="2943751" y="0"/>
                </a:lnTo>
                <a:lnTo>
                  <a:pt x="2943751" y="3630186"/>
                </a:lnTo>
                <a:lnTo>
                  <a:pt x="0" y="36301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Freeform 11"/>
          <p:cNvSpPr/>
          <p:nvPr/>
        </p:nvSpPr>
        <p:spPr>
          <a:xfrm>
            <a:off x="17459133" y="5801884"/>
            <a:ext cx="2262958" cy="3726427"/>
          </a:xfrm>
          <a:custGeom>
            <a:avLst/>
            <a:gdLst/>
            <a:ahLst/>
            <a:cxnLst/>
            <a:rect l="l" t="t" r="r" b="b"/>
            <a:pathLst>
              <a:path w="2262958" h="3726427">
                <a:moveTo>
                  <a:pt x="0" y="0"/>
                </a:moveTo>
                <a:lnTo>
                  <a:pt x="2262958" y="0"/>
                </a:lnTo>
                <a:lnTo>
                  <a:pt x="2262958" y="3726428"/>
                </a:lnTo>
                <a:lnTo>
                  <a:pt x="0" y="3726428"/>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12" name="Freeform 12"/>
          <p:cNvSpPr/>
          <p:nvPr/>
        </p:nvSpPr>
        <p:spPr>
          <a:xfrm rot="1737559">
            <a:off x="6016825" y="8980873"/>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13" name="Freeform 13"/>
          <p:cNvSpPr/>
          <p:nvPr/>
        </p:nvSpPr>
        <p:spPr>
          <a:xfrm>
            <a:off x="-2085825" y="1189741"/>
            <a:ext cx="2781341" cy="2859323"/>
          </a:xfrm>
          <a:custGeom>
            <a:avLst/>
            <a:gdLst/>
            <a:ahLst/>
            <a:cxnLst/>
            <a:rect l="l" t="t" r="r" b="b"/>
            <a:pathLst>
              <a:path w="2781341" h="2859323">
                <a:moveTo>
                  <a:pt x="0" y="0"/>
                </a:moveTo>
                <a:lnTo>
                  <a:pt x="2781342" y="0"/>
                </a:lnTo>
                <a:lnTo>
                  <a:pt x="2781342" y="2859323"/>
                </a:lnTo>
                <a:lnTo>
                  <a:pt x="0" y="2859323"/>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GB"/>
          </a:p>
        </p:txBody>
      </p:sp>
      <p:sp>
        <p:nvSpPr>
          <p:cNvPr id="14" name="TextBox 14"/>
          <p:cNvSpPr txBox="1"/>
          <p:nvPr/>
        </p:nvSpPr>
        <p:spPr>
          <a:xfrm>
            <a:off x="1185331" y="1239230"/>
            <a:ext cx="4807009" cy="2091406"/>
          </a:xfrm>
          <a:prstGeom prst="rect">
            <a:avLst/>
          </a:prstGeom>
        </p:spPr>
        <p:txBody>
          <a:bodyPr lIns="0" tIns="0" rIns="0" bIns="0" rtlCol="0" anchor="t">
            <a:spAutoFit/>
          </a:bodyPr>
          <a:lstStyle/>
          <a:p>
            <a:pPr marL="342900" indent="-342900" algn="ctr">
              <a:lnSpc>
                <a:spcPts val="3343"/>
              </a:lnSpc>
              <a:buFont typeface="Arial" panose="020B0604020202020204" pitchFamily="34" charset="0"/>
              <a:buChar char="•"/>
            </a:pPr>
            <a:r>
              <a:rPr lang="en-GB" sz="2400" dirty="0"/>
              <a:t>22</a:t>
            </a:r>
            <a:r>
              <a:rPr lang="hr-HR" sz="2400" dirty="0"/>
              <a:t>0</a:t>
            </a:r>
            <a:r>
              <a:rPr lang="en-GB" sz="2400" dirty="0"/>
              <a:t> children and one of their parents (83.9% mothers). The children were aged from 6 to 8 years (M=7.06, SD=.331). A total of 117, 52.9% were girls</a:t>
            </a:r>
            <a:r>
              <a:rPr lang="en-GB" dirty="0"/>
              <a:t>. </a:t>
            </a:r>
            <a:endParaRPr lang="en-US" sz="2199" dirty="0">
              <a:solidFill>
                <a:srgbClr val="303030"/>
              </a:solidFill>
              <a:latin typeface="Quicksand"/>
              <a:ea typeface="Quicksand"/>
              <a:cs typeface="Quicksand"/>
              <a:sym typeface="Quicksand"/>
            </a:endParaRPr>
          </a:p>
        </p:txBody>
      </p:sp>
      <p:sp>
        <p:nvSpPr>
          <p:cNvPr id="15" name="TextBox 15"/>
          <p:cNvSpPr txBox="1"/>
          <p:nvPr/>
        </p:nvSpPr>
        <p:spPr>
          <a:xfrm>
            <a:off x="12840486" y="2251993"/>
            <a:ext cx="5021716" cy="734817"/>
          </a:xfrm>
          <a:prstGeom prst="rect">
            <a:avLst/>
          </a:prstGeom>
        </p:spPr>
        <p:txBody>
          <a:bodyPr lIns="0" tIns="0" rIns="0" bIns="0" rtlCol="0" anchor="t">
            <a:spAutoFit/>
          </a:bodyPr>
          <a:lstStyle/>
          <a:p>
            <a:pPr marL="342900" indent="-342900" algn="l">
              <a:lnSpc>
                <a:spcPts val="3040"/>
              </a:lnSpc>
              <a:buFont typeface="Arial" panose="020B0604020202020204" pitchFamily="34" charset="0"/>
              <a:buChar char="•"/>
            </a:pPr>
            <a:r>
              <a:rPr lang="hr-HR" sz="2400" dirty="0">
                <a:solidFill>
                  <a:srgbClr val="303030"/>
                </a:solidFill>
                <a:latin typeface="+mj-lt"/>
                <a:ea typeface="Quicksand"/>
                <a:cs typeface="Quicksand"/>
                <a:sym typeface="Quicksand"/>
              </a:rPr>
              <a:t>Zoo tickets as a gift for participation</a:t>
            </a:r>
            <a:endParaRPr lang="en-US" sz="2400" dirty="0">
              <a:solidFill>
                <a:srgbClr val="303030"/>
              </a:solidFill>
              <a:latin typeface="+mj-lt"/>
              <a:ea typeface="Quicksand"/>
              <a:cs typeface="Quicksand"/>
              <a:sym typeface="Quicksand"/>
            </a:endParaRPr>
          </a:p>
          <a:p>
            <a:pPr algn="ctr">
              <a:lnSpc>
                <a:spcPts val="3040"/>
              </a:lnSpc>
            </a:pPr>
            <a:endParaRPr lang="en-US" sz="2000" dirty="0">
              <a:solidFill>
                <a:srgbClr val="303030"/>
              </a:solidFill>
              <a:latin typeface="Quicksand"/>
              <a:ea typeface="Quicksand"/>
              <a:cs typeface="Quicksand"/>
              <a:sym typeface="Quicksand"/>
            </a:endParaRPr>
          </a:p>
        </p:txBody>
      </p:sp>
      <p:sp>
        <p:nvSpPr>
          <p:cNvPr id="16" name="TextBox 16"/>
          <p:cNvSpPr txBox="1"/>
          <p:nvPr/>
        </p:nvSpPr>
        <p:spPr>
          <a:xfrm>
            <a:off x="12862257" y="1676739"/>
            <a:ext cx="4964190" cy="369781"/>
          </a:xfrm>
          <a:prstGeom prst="rect">
            <a:avLst/>
          </a:prstGeom>
        </p:spPr>
        <p:txBody>
          <a:bodyPr lIns="0" tIns="0" rIns="0" bIns="0" rtlCol="0" anchor="t">
            <a:spAutoFit/>
          </a:bodyPr>
          <a:lstStyle/>
          <a:p>
            <a:pPr marL="342900" indent="-342900" algn="just">
              <a:lnSpc>
                <a:spcPts val="3040"/>
              </a:lnSpc>
              <a:buFont typeface="Arial" panose="020B0604020202020204" pitchFamily="34" charset="0"/>
              <a:buChar char="•"/>
            </a:pPr>
            <a:r>
              <a:rPr lang="hr-HR" sz="2400" dirty="0">
                <a:solidFill>
                  <a:srgbClr val="303030"/>
                </a:solidFill>
                <a:latin typeface="+mj-lt"/>
                <a:ea typeface="Quicksand"/>
                <a:cs typeface="Quicksand"/>
                <a:sym typeface="Quicksand"/>
              </a:rPr>
              <a:t>September and October 2024.</a:t>
            </a:r>
            <a:endParaRPr lang="en-US" sz="2400" dirty="0">
              <a:solidFill>
                <a:srgbClr val="303030"/>
              </a:solidFill>
              <a:latin typeface="+mj-lt"/>
              <a:ea typeface="Quicksand"/>
              <a:cs typeface="Quicksand"/>
              <a:sym typeface="Quicksand"/>
            </a:endParaRPr>
          </a:p>
        </p:txBody>
      </p:sp>
      <p:sp>
        <p:nvSpPr>
          <p:cNvPr id="17" name="TextBox 17"/>
          <p:cNvSpPr txBox="1"/>
          <p:nvPr/>
        </p:nvSpPr>
        <p:spPr>
          <a:xfrm>
            <a:off x="7752887" y="2979350"/>
            <a:ext cx="3226817" cy="1885131"/>
          </a:xfrm>
          <a:prstGeom prst="rect">
            <a:avLst/>
          </a:prstGeom>
        </p:spPr>
        <p:txBody>
          <a:bodyPr wrap="square" lIns="0" tIns="0" rIns="0" bIns="0" rtlCol="0" anchor="t">
            <a:spAutoFit/>
          </a:bodyPr>
          <a:lstStyle/>
          <a:p>
            <a:pPr marL="0" lvl="1" indent="0" algn="ctr">
              <a:lnSpc>
                <a:spcPts val="4935"/>
              </a:lnSpc>
            </a:pPr>
            <a:r>
              <a:rPr lang="hr-HR" sz="4700" spc="-94" dirty="0">
                <a:solidFill>
                  <a:srgbClr val="2B2B2B"/>
                </a:solidFill>
                <a:latin typeface="Fibre"/>
                <a:ea typeface="Fibre"/>
                <a:cs typeface="Fibre"/>
                <a:sym typeface="Fibre"/>
              </a:rPr>
              <a:t>Data from the First wave</a:t>
            </a:r>
            <a:endParaRPr lang="en-US" sz="4700" spc="-94" dirty="0">
              <a:solidFill>
                <a:srgbClr val="2B2B2B"/>
              </a:solidFill>
              <a:latin typeface="Fibre"/>
              <a:ea typeface="Fibre"/>
              <a:cs typeface="Fibre"/>
              <a:sym typeface="Fibre"/>
            </a:endParaRPr>
          </a:p>
        </p:txBody>
      </p:sp>
      <p:pic>
        <p:nvPicPr>
          <p:cNvPr id="18" name="Picture 18"/>
          <p:cNvPicPr>
            <a:picLocks noChangeAspect="1"/>
          </p:cNvPicPr>
          <p:nvPr/>
        </p:nvPicPr>
        <p:blipFill>
          <a:blip r:embed="rId17"/>
          <a:stretch>
            <a:fillRect/>
          </a:stretch>
        </p:blipFill>
        <p:spPr>
          <a:xfrm>
            <a:off x="2694280" y="4329039"/>
            <a:ext cx="7556993" cy="5951138"/>
          </a:xfrm>
          <a:prstGeom prst="rect">
            <a:avLst/>
          </a:prstGeom>
        </p:spPr>
      </p:pic>
      <p:sp>
        <p:nvSpPr>
          <p:cNvPr id="20" name="Freeform 20"/>
          <p:cNvSpPr/>
          <p:nvPr/>
        </p:nvSpPr>
        <p:spPr>
          <a:xfrm>
            <a:off x="16411419" y="9528312"/>
            <a:ext cx="1695762" cy="675200"/>
          </a:xfrm>
          <a:custGeom>
            <a:avLst/>
            <a:gdLst/>
            <a:ahLst/>
            <a:cxnLst/>
            <a:rect l="l" t="t" r="r" b="b"/>
            <a:pathLst>
              <a:path w="1695762" h="675200">
                <a:moveTo>
                  <a:pt x="0" y="0"/>
                </a:moveTo>
                <a:lnTo>
                  <a:pt x="1695762" y="0"/>
                </a:lnTo>
                <a:lnTo>
                  <a:pt x="1695762" y="675200"/>
                </a:lnTo>
                <a:lnTo>
                  <a:pt x="0" y="675200"/>
                </a:lnTo>
                <a:lnTo>
                  <a:pt x="0" y="0"/>
                </a:lnTo>
                <a:close/>
              </a:path>
            </a:pathLst>
          </a:custGeom>
          <a:blipFill>
            <a:blip r:embed="rId18"/>
            <a:stretch>
              <a:fillRect/>
            </a:stretch>
          </a:blipFill>
        </p:spPr>
        <p:txBody>
          <a:bodyPr/>
          <a:lstStyle/>
          <a:p>
            <a:endParaRPr lang="en-GB"/>
          </a:p>
        </p:txBody>
      </p:sp>
      <p:sp>
        <p:nvSpPr>
          <p:cNvPr id="19" name="TextBox 18">
            <a:extLst>
              <a:ext uri="{FF2B5EF4-FFF2-40B4-BE49-F238E27FC236}">
                <a16:creationId xmlns:a16="http://schemas.microsoft.com/office/drawing/2014/main" id="{FD5ED751-DD2E-7598-D38E-EA5C2AF46E75}"/>
              </a:ext>
            </a:extLst>
          </p:cNvPr>
          <p:cNvSpPr txBox="1"/>
          <p:nvPr/>
        </p:nvSpPr>
        <p:spPr>
          <a:xfrm>
            <a:off x="8728618" y="7266610"/>
            <a:ext cx="1326792" cy="646331"/>
          </a:xfrm>
          <a:prstGeom prst="rect">
            <a:avLst/>
          </a:prstGeom>
          <a:solidFill>
            <a:schemeClr val="bg1"/>
          </a:solidFill>
        </p:spPr>
        <p:txBody>
          <a:bodyPr wrap="square" rtlCol="0">
            <a:spAutoFit/>
          </a:bodyPr>
          <a:lstStyle/>
          <a:p>
            <a:r>
              <a:rPr lang="hr-HR" dirty="0"/>
              <a:t>GIRLS</a:t>
            </a:r>
          </a:p>
          <a:p>
            <a:r>
              <a:rPr lang="hr-HR" dirty="0"/>
              <a:t>52,9%</a:t>
            </a:r>
            <a:endParaRPr lang="en-GB" dirty="0"/>
          </a:p>
        </p:txBody>
      </p:sp>
      <p:sp>
        <p:nvSpPr>
          <p:cNvPr id="21" name="TextBox 20">
            <a:extLst>
              <a:ext uri="{FF2B5EF4-FFF2-40B4-BE49-F238E27FC236}">
                <a16:creationId xmlns:a16="http://schemas.microsoft.com/office/drawing/2014/main" id="{BB3E457A-CDD9-2320-8AF5-790DF4DFB517}"/>
              </a:ext>
            </a:extLst>
          </p:cNvPr>
          <p:cNvSpPr txBox="1"/>
          <p:nvPr/>
        </p:nvSpPr>
        <p:spPr>
          <a:xfrm>
            <a:off x="2679054" y="6721212"/>
            <a:ext cx="1326792" cy="646331"/>
          </a:xfrm>
          <a:prstGeom prst="rect">
            <a:avLst/>
          </a:prstGeom>
          <a:solidFill>
            <a:schemeClr val="bg1"/>
          </a:solidFill>
        </p:spPr>
        <p:txBody>
          <a:bodyPr wrap="square" rtlCol="0">
            <a:spAutoFit/>
          </a:bodyPr>
          <a:lstStyle/>
          <a:p>
            <a:r>
              <a:rPr lang="hr-HR" dirty="0"/>
              <a:t>BOYS</a:t>
            </a:r>
          </a:p>
          <a:p>
            <a:r>
              <a:rPr lang="hr-HR" dirty="0"/>
              <a:t>47,1%%</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77"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r>
              <a:rPr lang="hr-HR" dirty="0"/>
              <a:t> </a:t>
            </a:r>
            <a:endParaRPr lang="en-GB" dirty="0"/>
          </a:p>
        </p:txBody>
      </p:sp>
      <p:sp>
        <p:nvSpPr>
          <p:cNvPr id="3" name="Freeform 3"/>
          <p:cNvSpPr/>
          <p:nvPr/>
        </p:nvSpPr>
        <p:spPr>
          <a:xfrm>
            <a:off x="409865" y="1140182"/>
            <a:ext cx="5354962" cy="3189582"/>
          </a:xfrm>
          <a:custGeom>
            <a:avLst/>
            <a:gdLst/>
            <a:ahLst/>
            <a:cxnLst/>
            <a:rect l="l" t="t" r="r" b="b"/>
            <a:pathLst>
              <a:path w="5714234" h="3189582">
                <a:moveTo>
                  <a:pt x="0" y="0"/>
                </a:moveTo>
                <a:lnTo>
                  <a:pt x="5714234" y="0"/>
                </a:lnTo>
                <a:lnTo>
                  <a:pt x="5714234" y="3189581"/>
                </a:lnTo>
                <a:lnTo>
                  <a:pt x="0" y="3189581"/>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124142" y="6418731"/>
            <a:ext cx="4494794" cy="3187218"/>
          </a:xfrm>
          <a:custGeom>
            <a:avLst/>
            <a:gdLst/>
            <a:ahLst/>
            <a:cxnLst/>
            <a:rect l="l" t="t" r="r" b="b"/>
            <a:pathLst>
              <a:path w="4494794" h="3187218">
                <a:moveTo>
                  <a:pt x="0" y="0"/>
                </a:moveTo>
                <a:lnTo>
                  <a:pt x="4494794" y="0"/>
                </a:lnTo>
                <a:lnTo>
                  <a:pt x="4494794" y="3187218"/>
                </a:lnTo>
                <a:lnTo>
                  <a:pt x="0" y="3187218"/>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dirty="0"/>
          </a:p>
        </p:txBody>
      </p:sp>
      <p:sp>
        <p:nvSpPr>
          <p:cNvPr id="5" name="Freeform 5"/>
          <p:cNvSpPr/>
          <p:nvPr/>
        </p:nvSpPr>
        <p:spPr>
          <a:xfrm>
            <a:off x="12669064" y="681051"/>
            <a:ext cx="4494794" cy="3187218"/>
          </a:xfrm>
          <a:custGeom>
            <a:avLst/>
            <a:gdLst/>
            <a:ahLst/>
            <a:cxnLst/>
            <a:rect l="l" t="t" r="r" b="b"/>
            <a:pathLst>
              <a:path w="4494794" h="3187218">
                <a:moveTo>
                  <a:pt x="0" y="0"/>
                </a:moveTo>
                <a:lnTo>
                  <a:pt x="4494794" y="0"/>
                </a:lnTo>
                <a:lnTo>
                  <a:pt x="4494794" y="3187218"/>
                </a:lnTo>
                <a:lnTo>
                  <a:pt x="0" y="318721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a:off x="12684393" y="6521542"/>
            <a:ext cx="4494794" cy="3031943"/>
          </a:xfrm>
          <a:custGeom>
            <a:avLst/>
            <a:gdLst/>
            <a:ahLst/>
            <a:cxnLst/>
            <a:rect l="l" t="t" r="r" b="b"/>
            <a:pathLst>
              <a:path w="4494794" h="3031943">
                <a:moveTo>
                  <a:pt x="0" y="0"/>
                </a:moveTo>
                <a:lnTo>
                  <a:pt x="4494795" y="0"/>
                </a:lnTo>
                <a:lnTo>
                  <a:pt x="4494795" y="3031943"/>
                </a:lnTo>
                <a:lnTo>
                  <a:pt x="0" y="3031943"/>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7" name="TextBox 7"/>
          <p:cNvSpPr txBox="1"/>
          <p:nvPr/>
        </p:nvSpPr>
        <p:spPr>
          <a:xfrm>
            <a:off x="6754732" y="4876820"/>
            <a:ext cx="4975325" cy="833562"/>
          </a:xfrm>
          <a:prstGeom prst="rect">
            <a:avLst/>
          </a:prstGeom>
        </p:spPr>
        <p:txBody>
          <a:bodyPr lIns="0" tIns="0" rIns="0" bIns="0" rtlCol="0" anchor="t">
            <a:spAutoFit/>
          </a:bodyPr>
          <a:lstStyle/>
          <a:p>
            <a:pPr algn="ctr">
              <a:lnSpc>
                <a:spcPts val="6528"/>
              </a:lnSpc>
            </a:pPr>
            <a:r>
              <a:rPr lang="hr-HR" sz="6800" dirty="0">
                <a:solidFill>
                  <a:srgbClr val="303030"/>
                </a:solidFill>
                <a:latin typeface="Fibre"/>
                <a:ea typeface="Fibre"/>
                <a:cs typeface="Fibre"/>
                <a:sym typeface="Fibre"/>
              </a:rPr>
              <a:t>MEASURES</a:t>
            </a:r>
            <a:endParaRPr lang="en-US" sz="6800" dirty="0">
              <a:solidFill>
                <a:srgbClr val="303030"/>
              </a:solidFill>
              <a:latin typeface="Fibre"/>
              <a:ea typeface="Fibre"/>
              <a:cs typeface="Fibre"/>
              <a:sym typeface="Fibre"/>
            </a:endParaRPr>
          </a:p>
        </p:txBody>
      </p:sp>
      <p:sp>
        <p:nvSpPr>
          <p:cNvPr id="8" name="Freeform 8"/>
          <p:cNvSpPr/>
          <p:nvPr/>
        </p:nvSpPr>
        <p:spPr>
          <a:xfrm rot="-1798045">
            <a:off x="11055443" y="2726655"/>
            <a:ext cx="1287540" cy="581591"/>
          </a:xfrm>
          <a:custGeom>
            <a:avLst/>
            <a:gdLst/>
            <a:ahLst/>
            <a:cxnLst/>
            <a:rect l="l" t="t" r="r" b="b"/>
            <a:pathLst>
              <a:path w="1287540" h="581591">
                <a:moveTo>
                  <a:pt x="0" y="0"/>
                </a:moveTo>
                <a:lnTo>
                  <a:pt x="1287541" y="0"/>
                </a:lnTo>
                <a:lnTo>
                  <a:pt x="1287541" y="581591"/>
                </a:lnTo>
                <a:lnTo>
                  <a:pt x="0" y="5815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Freeform 9"/>
          <p:cNvSpPr/>
          <p:nvPr/>
        </p:nvSpPr>
        <p:spPr>
          <a:xfrm rot="9069146">
            <a:off x="5990021" y="6943312"/>
            <a:ext cx="1214060" cy="548399"/>
          </a:xfrm>
          <a:custGeom>
            <a:avLst/>
            <a:gdLst/>
            <a:ahLst/>
            <a:cxnLst/>
            <a:rect l="l" t="t" r="r" b="b"/>
            <a:pathLst>
              <a:path w="1214060" h="548399">
                <a:moveTo>
                  <a:pt x="0" y="0"/>
                </a:moveTo>
                <a:lnTo>
                  <a:pt x="1214060" y="0"/>
                </a:lnTo>
                <a:lnTo>
                  <a:pt x="1214060" y="548400"/>
                </a:lnTo>
                <a:lnTo>
                  <a:pt x="0" y="548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rot="-9093014" flipV="1">
            <a:off x="5960059" y="2691202"/>
            <a:ext cx="1273984" cy="634598"/>
          </a:xfrm>
          <a:custGeom>
            <a:avLst/>
            <a:gdLst/>
            <a:ahLst/>
            <a:cxnLst/>
            <a:rect l="l" t="t" r="r" b="b"/>
            <a:pathLst>
              <a:path w="1273984" h="634598">
                <a:moveTo>
                  <a:pt x="0" y="634598"/>
                </a:moveTo>
                <a:lnTo>
                  <a:pt x="1273984" y="634598"/>
                </a:lnTo>
                <a:lnTo>
                  <a:pt x="1273984" y="0"/>
                </a:lnTo>
                <a:lnTo>
                  <a:pt x="0" y="0"/>
                </a:lnTo>
                <a:lnTo>
                  <a:pt x="0" y="634598"/>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 name="Freeform 11"/>
          <p:cNvSpPr/>
          <p:nvPr/>
        </p:nvSpPr>
        <p:spPr>
          <a:xfrm rot="1820569" flipV="1">
            <a:off x="11093924" y="6996043"/>
            <a:ext cx="1206953" cy="601209"/>
          </a:xfrm>
          <a:custGeom>
            <a:avLst/>
            <a:gdLst/>
            <a:ahLst/>
            <a:cxnLst/>
            <a:rect l="l" t="t" r="r" b="b"/>
            <a:pathLst>
              <a:path w="1206953" h="601209">
                <a:moveTo>
                  <a:pt x="0" y="601209"/>
                </a:moveTo>
                <a:lnTo>
                  <a:pt x="1206953" y="601209"/>
                </a:lnTo>
                <a:lnTo>
                  <a:pt x="1206953" y="0"/>
                </a:lnTo>
                <a:lnTo>
                  <a:pt x="0" y="0"/>
                </a:lnTo>
                <a:lnTo>
                  <a:pt x="0" y="601209"/>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 name="TextBox 12"/>
          <p:cNvSpPr txBox="1"/>
          <p:nvPr/>
        </p:nvSpPr>
        <p:spPr>
          <a:xfrm>
            <a:off x="1054788" y="2064442"/>
            <a:ext cx="4710039" cy="1895134"/>
          </a:xfrm>
          <a:prstGeom prst="rect">
            <a:avLst/>
          </a:prstGeom>
        </p:spPr>
        <p:txBody>
          <a:bodyPr lIns="0" tIns="0" rIns="0" bIns="0" rtlCol="0" anchor="t">
            <a:spAutoFit/>
          </a:bodyPr>
          <a:lstStyle/>
          <a:p>
            <a:pPr algn="ctr">
              <a:lnSpc>
                <a:spcPts val="3040"/>
              </a:lnSpc>
            </a:pPr>
            <a:r>
              <a:rPr lang="hr-HR" sz="2000" dirty="0">
                <a:latin typeface="Lazydog"/>
                <a:ea typeface="Lazydog"/>
                <a:cs typeface="Lazydog"/>
                <a:sym typeface="Lazydog"/>
              </a:rPr>
              <a:t>Parental AttiTudes towards the importance of reading and using digital technology</a:t>
            </a:r>
          </a:p>
          <a:p>
            <a:pPr algn="ctr">
              <a:lnSpc>
                <a:spcPts val="3040"/>
              </a:lnSpc>
            </a:pPr>
            <a:r>
              <a:rPr lang="hr-HR" sz="2000" dirty="0">
                <a:ea typeface="Lazydog"/>
                <a:cs typeface="Lazydog"/>
                <a:sym typeface="Lazydog"/>
              </a:rPr>
              <a:t>(10 items, rated from 1-completely disagree to 5-completely agree)</a:t>
            </a:r>
            <a:endParaRPr lang="en-US" sz="2000" dirty="0">
              <a:ea typeface="Lazydog"/>
              <a:cs typeface="Lazydog"/>
              <a:sym typeface="Lazydog"/>
            </a:endParaRPr>
          </a:p>
        </p:txBody>
      </p:sp>
      <p:sp>
        <p:nvSpPr>
          <p:cNvPr id="13" name="TextBox 13"/>
          <p:cNvSpPr txBox="1"/>
          <p:nvPr/>
        </p:nvSpPr>
        <p:spPr>
          <a:xfrm>
            <a:off x="1439763" y="6893901"/>
            <a:ext cx="3706184" cy="3033523"/>
          </a:xfrm>
          <a:prstGeom prst="rect">
            <a:avLst/>
          </a:prstGeom>
        </p:spPr>
        <p:txBody>
          <a:bodyPr wrap="square" lIns="0" tIns="0" rIns="0" bIns="0" rtlCol="0" anchor="t">
            <a:spAutoFit/>
          </a:bodyPr>
          <a:lstStyle/>
          <a:p>
            <a:pPr algn="ctr">
              <a:lnSpc>
                <a:spcPts val="3040"/>
              </a:lnSpc>
            </a:pPr>
            <a:r>
              <a:rPr lang="hr-HR" sz="2000" dirty="0">
                <a:latin typeface="Lazydog"/>
                <a:ea typeface="Lazydog"/>
                <a:cs typeface="Lazydog"/>
                <a:sym typeface="Lazydog"/>
              </a:rPr>
              <a:t>Parental Estimates of the time children spend using digital technology for fun and learning</a:t>
            </a:r>
          </a:p>
          <a:p>
            <a:pPr algn="ctr">
              <a:lnSpc>
                <a:spcPts val="3040"/>
              </a:lnSpc>
            </a:pPr>
            <a:r>
              <a:rPr lang="hr-HR" sz="2000" dirty="0">
                <a:ea typeface="Lazydog"/>
                <a:cs typeface="Lazydog"/>
                <a:sym typeface="Lazydog"/>
              </a:rPr>
              <a:t>(2 items, rated from 1-never to 5-very often)</a:t>
            </a:r>
            <a:endParaRPr lang="en-US" sz="2000" dirty="0">
              <a:ea typeface="Lazydog"/>
              <a:cs typeface="Lazydog"/>
              <a:sym typeface="Lazydog"/>
            </a:endParaRPr>
          </a:p>
          <a:p>
            <a:pPr algn="ctr">
              <a:lnSpc>
                <a:spcPts val="3040"/>
              </a:lnSpc>
            </a:pPr>
            <a:endParaRPr lang="en-US" sz="2000" dirty="0">
              <a:latin typeface="Lazydog"/>
              <a:ea typeface="Lazydog"/>
              <a:cs typeface="Lazydog"/>
              <a:sym typeface="Lazydog"/>
            </a:endParaRPr>
          </a:p>
          <a:p>
            <a:pPr algn="ctr">
              <a:lnSpc>
                <a:spcPts val="3040"/>
              </a:lnSpc>
            </a:pPr>
            <a:endParaRPr lang="en-US" sz="2000" dirty="0">
              <a:solidFill>
                <a:srgbClr val="FF66C4"/>
              </a:solidFill>
              <a:latin typeface="Lazydog"/>
              <a:ea typeface="Lazydog"/>
              <a:cs typeface="Lazydog"/>
              <a:sym typeface="Lazydog"/>
            </a:endParaRPr>
          </a:p>
        </p:txBody>
      </p:sp>
      <p:sp>
        <p:nvSpPr>
          <p:cNvPr id="14" name="TextBox 14"/>
          <p:cNvSpPr txBox="1"/>
          <p:nvPr/>
        </p:nvSpPr>
        <p:spPr>
          <a:xfrm>
            <a:off x="13117478" y="7217511"/>
            <a:ext cx="3566235" cy="1895134"/>
          </a:xfrm>
          <a:prstGeom prst="rect">
            <a:avLst/>
          </a:prstGeom>
        </p:spPr>
        <p:txBody>
          <a:bodyPr lIns="0" tIns="0" rIns="0" bIns="0" rtlCol="0" anchor="t">
            <a:spAutoFit/>
          </a:bodyPr>
          <a:lstStyle/>
          <a:p>
            <a:pPr algn="ctr">
              <a:lnSpc>
                <a:spcPts val="3040"/>
              </a:lnSpc>
            </a:pPr>
            <a:r>
              <a:rPr lang="hr-HR" sz="2000" dirty="0">
                <a:latin typeface="Lazydog"/>
                <a:ea typeface="Lazydog"/>
                <a:cs typeface="Lazydog"/>
                <a:sym typeface="Lazydog"/>
              </a:rPr>
              <a:t>Children’s vocabulary comprehension</a:t>
            </a:r>
          </a:p>
          <a:p>
            <a:pPr algn="ctr">
              <a:lnSpc>
                <a:spcPts val="3040"/>
              </a:lnSpc>
            </a:pPr>
            <a:endParaRPr lang="hr-HR" sz="2000" dirty="0">
              <a:latin typeface="+mj-lt"/>
              <a:ea typeface="Lazydog"/>
              <a:cs typeface="Lazydog"/>
              <a:sym typeface="Lazydog"/>
            </a:endParaRPr>
          </a:p>
          <a:p>
            <a:pPr algn="ctr">
              <a:lnSpc>
                <a:spcPts val="3040"/>
              </a:lnSpc>
            </a:pPr>
            <a:r>
              <a:rPr lang="hr-HR" sz="2000" dirty="0">
                <a:latin typeface="+mj-lt"/>
                <a:ea typeface="Lazydog"/>
                <a:cs typeface="Lazydog"/>
                <a:sym typeface="Lazydog"/>
              </a:rPr>
              <a:t>Peabody Picture Vocabulary Test (Dunn et al., 2009) </a:t>
            </a:r>
            <a:endParaRPr lang="en-US" sz="2000" dirty="0">
              <a:latin typeface="+mj-lt"/>
              <a:ea typeface="Lazydog"/>
              <a:cs typeface="Lazydog"/>
              <a:sym typeface="Lazydog"/>
            </a:endParaRPr>
          </a:p>
        </p:txBody>
      </p:sp>
      <p:sp>
        <p:nvSpPr>
          <p:cNvPr id="15" name="TextBox 15"/>
          <p:cNvSpPr txBox="1"/>
          <p:nvPr/>
        </p:nvSpPr>
        <p:spPr>
          <a:xfrm>
            <a:off x="13117478" y="1504282"/>
            <a:ext cx="3220828" cy="1879361"/>
          </a:xfrm>
          <a:prstGeom prst="rect">
            <a:avLst/>
          </a:prstGeom>
        </p:spPr>
        <p:txBody>
          <a:bodyPr lIns="0" tIns="0" rIns="0" bIns="0" rtlCol="0" anchor="t">
            <a:spAutoFit/>
          </a:bodyPr>
          <a:lstStyle/>
          <a:p>
            <a:pPr algn="ctr">
              <a:lnSpc>
                <a:spcPts val="3040"/>
              </a:lnSpc>
            </a:pPr>
            <a:r>
              <a:rPr lang="hr-HR" sz="2000" dirty="0">
                <a:latin typeface="Lazydog"/>
                <a:ea typeface="Lazydog"/>
                <a:cs typeface="Lazydog"/>
                <a:sym typeface="Lazydog"/>
              </a:rPr>
              <a:t>Formal and informal literacy environment</a:t>
            </a:r>
          </a:p>
          <a:p>
            <a:pPr algn="ctr">
              <a:lnSpc>
                <a:spcPts val="3040"/>
              </a:lnSpc>
            </a:pPr>
            <a:r>
              <a:rPr lang="hr-HR" sz="2000" dirty="0">
                <a:ea typeface="Lazydog"/>
                <a:cs typeface="Lazydog"/>
                <a:sym typeface="Lazydog"/>
              </a:rPr>
              <a:t>(3 items each, rated from 1-never to 5-very often)</a:t>
            </a:r>
            <a:endParaRPr lang="en-US" sz="2000" dirty="0">
              <a:ea typeface="Lazydog"/>
              <a:cs typeface="Lazydog"/>
              <a:sym typeface="Lazydog"/>
            </a:endParaRPr>
          </a:p>
          <a:p>
            <a:pPr algn="ctr">
              <a:lnSpc>
                <a:spcPts val="3040"/>
              </a:lnSpc>
            </a:pPr>
            <a:endParaRPr lang="en-US" sz="2000" dirty="0">
              <a:latin typeface="Lazydog"/>
              <a:ea typeface="Lazydog"/>
              <a:cs typeface="Lazydog"/>
              <a:sym typeface="Lazydog"/>
            </a:endParaRPr>
          </a:p>
        </p:txBody>
      </p:sp>
      <p:sp>
        <p:nvSpPr>
          <p:cNvPr id="17" name="Freeform 17"/>
          <p:cNvSpPr/>
          <p:nvPr/>
        </p:nvSpPr>
        <p:spPr>
          <a:xfrm rot="4182716">
            <a:off x="8570472" y="-2234255"/>
            <a:ext cx="2943750" cy="3630186"/>
          </a:xfrm>
          <a:custGeom>
            <a:avLst/>
            <a:gdLst/>
            <a:ahLst/>
            <a:cxnLst/>
            <a:rect l="l" t="t" r="r" b="b"/>
            <a:pathLst>
              <a:path w="2943750" h="3630186">
                <a:moveTo>
                  <a:pt x="0" y="0"/>
                </a:moveTo>
                <a:lnTo>
                  <a:pt x="2943751" y="0"/>
                </a:lnTo>
                <a:lnTo>
                  <a:pt x="2943751" y="3630186"/>
                </a:lnTo>
                <a:lnTo>
                  <a:pt x="0" y="36301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Freeform 18"/>
          <p:cNvSpPr/>
          <p:nvPr/>
        </p:nvSpPr>
        <p:spPr>
          <a:xfrm>
            <a:off x="17459133" y="5801884"/>
            <a:ext cx="2262958" cy="3726427"/>
          </a:xfrm>
          <a:custGeom>
            <a:avLst/>
            <a:gdLst/>
            <a:ahLst/>
            <a:cxnLst/>
            <a:rect l="l" t="t" r="r" b="b"/>
            <a:pathLst>
              <a:path w="2262958" h="3726427">
                <a:moveTo>
                  <a:pt x="0" y="0"/>
                </a:moveTo>
                <a:lnTo>
                  <a:pt x="2262958" y="0"/>
                </a:lnTo>
                <a:lnTo>
                  <a:pt x="2262958" y="3726428"/>
                </a:lnTo>
                <a:lnTo>
                  <a:pt x="0" y="3726428"/>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GB"/>
          </a:p>
        </p:txBody>
      </p:sp>
      <p:sp>
        <p:nvSpPr>
          <p:cNvPr id="19" name="Freeform 19"/>
          <p:cNvSpPr/>
          <p:nvPr/>
        </p:nvSpPr>
        <p:spPr>
          <a:xfrm rot="1737559">
            <a:off x="6016825" y="8980873"/>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GB"/>
          </a:p>
        </p:txBody>
      </p:sp>
      <p:sp>
        <p:nvSpPr>
          <p:cNvPr id="20" name="Freeform 20"/>
          <p:cNvSpPr/>
          <p:nvPr/>
        </p:nvSpPr>
        <p:spPr>
          <a:xfrm>
            <a:off x="-2085825" y="1189741"/>
            <a:ext cx="2781341" cy="2859323"/>
          </a:xfrm>
          <a:custGeom>
            <a:avLst/>
            <a:gdLst/>
            <a:ahLst/>
            <a:cxnLst/>
            <a:rect l="l" t="t" r="r" b="b"/>
            <a:pathLst>
              <a:path w="2781341" h="2859323">
                <a:moveTo>
                  <a:pt x="0" y="0"/>
                </a:moveTo>
                <a:lnTo>
                  <a:pt x="2781342" y="0"/>
                </a:lnTo>
                <a:lnTo>
                  <a:pt x="2781342" y="2859323"/>
                </a:lnTo>
                <a:lnTo>
                  <a:pt x="0" y="2859323"/>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GB"/>
          </a:p>
        </p:txBody>
      </p:sp>
      <p:sp>
        <p:nvSpPr>
          <p:cNvPr id="21" name="Freeform 20">
            <a:extLst>
              <a:ext uri="{FF2B5EF4-FFF2-40B4-BE49-F238E27FC236}">
                <a16:creationId xmlns:a16="http://schemas.microsoft.com/office/drawing/2014/main" id="{C10A9DE4-2BA5-A3C2-82F9-75438F42C562}"/>
              </a:ext>
            </a:extLst>
          </p:cNvPr>
          <p:cNvSpPr/>
          <p:nvPr/>
        </p:nvSpPr>
        <p:spPr>
          <a:xfrm>
            <a:off x="16411419" y="9528312"/>
            <a:ext cx="1695762" cy="675200"/>
          </a:xfrm>
          <a:custGeom>
            <a:avLst/>
            <a:gdLst/>
            <a:ahLst/>
            <a:cxnLst/>
            <a:rect l="l" t="t" r="r" b="b"/>
            <a:pathLst>
              <a:path w="1695762" h="675200">
                <a:moveTo>
                  <a:pt x="0" y="0"/>
                </a:moveTo>
                <a:lnTo>
                  <a:pt x="1695762" y="0"/>
                </a:lnTo>
                <a:lnTo>
                  <a:pt x="1695762" y="675200"/>
                </a:lnTo>
                <a:lnTo>
                  <a:pt x="0" y="675200"/>
                </a:lnTo>
                <a:lnTo>
                  <a:pt x="0" y="0"/>
                </a:lnTo>
                <a:close/>
              </a:path>
            </a:pathLst>
          </a:custGeom>
          <a:blipFill>
            <a:blip r:embed="rId23"/>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4" name="Freeform 4"/>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6" name="Freeform 6"/>
          <p:cNvSpPr/>
          <p:nvPr/>
        </p:nvSpPr>
        <p:spPr>
          <a:xfrm rot="4182716">
            <a:off x="16663466" y="7802025"/>
            <a:ext cx="3249068" cy="4006698"/>
          </a:xfrm>
          <a:custGeom>
            <a:avLst/>
            <a:gdLst/>
            <a:ahLst/>
            <a:cxnLst/>
            <a:rect l="l" t="t" r="r" b="b"/>
            <a:pathLst>
              <a:path w="3249068" h="4006698">
                <a:moveTo>
                  <a:pt x="0" y="0"/>
                </a:moveTo>
                <a:lnTo>
                  <a:pt x="3249068" y="0"/>
                </a:lnTo>
                <a:lnTo>
                  <a:pt x="3249068" y="4006698"/>
                </a:lnTo>
                <a:lnTo>
                  <a:pt x="0" y="40066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8" name="Freeform 8"/>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9" name="Freeform 9"/>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11" name="TextBox 11"/>
          <p:cNvSpPr txBox="1"/>
          <p:nvPr/>
        </p:nvSpPr>
        <p:spPr>
          <a:xfrm>
            <a:off x="1503353" y="462043"/>
            <a:ext cx="9020563" cy="750205"/>
          </a:xfrm>
          <a:prstGeom prst="rect">
            <a:avLst/>
          </a:prstGeom>
        </p:spPr>
        <p:txBody>
          <a:bodyPr lIns="0" tIns="0" rIns="0" bIns="0" rtlCol="0" anchor="t">
            <a:spAutoFit/>
          </a:bodyPr>
          <a:lstStyle/>
          <a:p>
            <a:pPr lvl="0">
              <a:lnSpc>
                <a:spcPts val="7800"/>
              </a:lnSpc>
            </a:pPr>
            <a:r>
              <a:rPr lang="en-GB" sz="2800" dirty="0">
                <a:latin typeface="Fibre" panose="020B0604020202020204" charset="-18"/>
                <a:ea typeface="KaiTi" panose="020B0503020204020204" pitchFamily="49" charset="-122"/>
              </a:rPr>
              <a:t>Correlations for the study variables </a:t>
            </a:r>
            <a:endParaRPr lang="en-US" sz="2800" spc="-150" dirty="0">
              <a:solidFill>
                <a:srgbClr val="2B2B2B"/>
              </a:solidFill>
              <a:latin typeface="Fibre" panose="020B0604020202020204" charset="-18"/>
              <a:ea typeface="KaiTi" panose="020B0503020204020204" pitchFamily="49" charset="-122"/>
              <a:cs typeface="Fibre"/>
              <a:sym typeface="Fibre"/>
            </a:endParaRPr>
          </a:p>
        </p:txBody>
      </p:sp>
      <p:graphicFrame>
        <p:nvGraphicFramePr>
          <p:cNvPr id="12" name="Table 11">
            <a:extLst>
              <a:ext uri="{FF2B5EF4-FFF2-40B4-BE49-F238E27FC236}">
                <a16:creationId xmlns:a16="http://schemas.microsoft.com/office/drawing/2014/main" id="{9180C616-2990-73D6-B064-54B528DD40E1}"/>
              </a:ext>
            </a:extLst>
          </p:cNvPr>
          <p:cNvGraphicFramePr>
            <a:graphicFrameLocks noGrp="1"/>
          </p:cNvGraphicFramePr>
          <p:nvPr>
            <p:extLst>
              <p:ext uri="{D42A27DB-BD31-4B8C-83A1-F6EECF244321}">
                <p14:modId xmlns:p14="http://schemas.microsoft.com/office/powerpoint/2010/main" val="3644542089"/>
              </p:ext>
            </p:extLst>
          </p:nvPr>
        </p:nvGraphicFramePr>
        <p:xfrm>
          <a:off x="1738503" y="1675380"/>
          <a:ext cx="14326887" cy="7401739"/>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2227622569"/>
                    </a:ext>
                  </a:extLst>
                </a:gridCol>
                <a:gridCol w="2144412">
                  <a:extLst>
                    <a:ext uri="{9D8B030D-6E8A-4147-A177-3AD203B41FA5}">
                      <a16:colId xmlns:a16="http://schemas.microsoft.com/office/drawing/2014/main" val="592564265"/>
                    </a:ext>
                  </a:extLst>
                </a:gridCol>
                <a:gridCol w="1742293">
                  <a:extLst>
                    <a:ext uri="{9D8B030D-6E8A-4147-A177-3AD203B41FA5}">
                      <a16:colId xmlns:a16="http://schemas.microsoft.com/office/drawing/2014/main" val="2872915750"/>
                    </a:ext>
                  </a:extLst>
                </a:gridCol>
                <a:gridCol w="2362982">
                  <a:extLst>
                    <a:ext uri="{9D8B030D-6E8A-4147-A177-3AD203B41FA5}">
                      <a16:colId xmlns:a16="http://schemas.microsoft.com/office/drawing/2014/main" val="2211343210"/>
                    </a:ext>
                  </a:extLst>
                </a:gridCol>
                <a:gridCol w="1676400">
                  <a:extLst>
                    <a:ext uri="{9D8B030D-6E8A-4147-A177-3AD203B41FA5}">
                      <a16:colId xmlns:a16="http://schemas.microsoft.com/office/drawing/2014/main" val="1240673254"/>
                    </a:ext>
                  </a:extLst>
                </a:gridCol>
                <a:gridCol w="1676400">
                  <a:extLst>
                    <a:ext uri="{9D8B030D-6E8A-4147-A177-3AD203B41FA5}">
                      <a16:colId xmlns:a16="http://schemas.microsoft.com/office/drawing/2014/main" val="4108219720"/>
                    </a:ext>
                  </a:extLst>
                </a:gridCol>
                <a:gridCol w="1981200">
                  <a:extLst>
                    <a:ext uri="{9D8B030D-6E8A-4147-A177-3AD203B41FA5}">
                      <a16:colId xmlns:a16="http://schemas.microsoft.com/office/drawing/2014/main" val="3083304171"/>
                    </a:ext>
                  </a:extLst>
                </a:gridCol>
              </a:tblGrid>
              <a:tr h="1764263">
                <a:tc>
                  <a:txBody>
                    <a:bodyPr/>
                    <a:lstStyle/>
                    <a:p>
                      <a:pPr>
                        <a:lnSpc>
                          <a:spcPct val="107000"/>
                        </a:lnSpc>
                        <a:spcAft>
                          <a:spcPts val="800"/>
                        </a:spcAft>
                        <a:buNone/>
                      </a:pPr>
                      <a:r>
                        <a:rPr lang="en-GB" sz="2200" kern="100" dirty="0">
                          <a:effectLst/>
                        </a:rPr>
                        <a:t> </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Children’s language comprehension </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Parental attitudes toward the importance of reading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Parental attitudes towards the importance of using digital technology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Formal literacy environment</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Informal literacy environment</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DT use for fun and learning</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extLst>
                  <a:ext uri="{0D108BD9-81ED-4DB2-BD59-A6C34878D82A}">
                    <a16:rowId xmlns:a16="http://schemas.microsoft.com/office/drawing/2014/main" val="2399378213"/>
                  </a:ext>
                </a:extLst>
              </a:tr>
              <a:tr h="877227">
                <a:tc>
                  <a:txBody>
                    <a:bodyPr/>
                    <a:lstStyle/>
                    <a:p>
                      <a:pPr>
                        <a:lnSpc>
                          <a:spcPct val="107000"/>
                        </a:lnSpc>
                        <a:spcAft>
                          <a:spcPts val="800"/>
                        </a:spcAft>
                        <a:buNone/>
                      </a:pPr>
                      <a:r>
                        <a:rPr lang="en-GB" sz="2200" kern="100">
                          <a:effectLst/>
                        </a:rPr>
                        <a:t>Children’s language comprehension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1</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US" sz="2200" kern="100" dirty="0">
                          <a:effectLst/>
                        </a:rPr>
                        <a:t>.188</a:t>
                      </a:r>
                      <a:r>
                        <a:rPr lang="en-US" sz="2200" kern="100" baseline="30000" dirty="0">
                          <a:effectLst/>
                        </a:rPr>
                        <a:t>**</a:t>
                      </a:r>
                      <a:endParaRPr lang="en-GB" sz="2200" kern="100" dirty="0">
                        <a:effectLst/>
                      </a:endParaRPr>
                    </a:p>
                  </a:txBody>
                  <a:tcPr marL="52929" marR="52929" marT="0" marB="0" anchor="ctr"/>
                </a:tc>
                <a:tc>
                  <a:txBody>
                    <a:bodyPr/>
                    <a:lstStyle/>
                    <a:p>
                      <a:pPr algn="ctr">
                        <a:lnSpc>
                          <a:spcPct val="107000"/>
                        </a:lnSpc>
                        <a:spcAft>
                          <a:spcPts val="800"/>
                        </a:spcAft>
                        <a:buNone/>
                      </a:pPr>
                      <a:r>
                        <a:rPr lang="en-GB" sz="2200" kern="100">
                          <a:effectLst/>
                        </a:rPr>
                        <a:t>-.102</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-.205</a:t>
                      </a:r>
                      <a:r>
                        <a:rPr lang="en-GB" sz="2200" kern="100" baseline="30000">
                          <a:effectLst/>
                        </a:rPr>
                        <a:t>**</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.124</a:t>
                      </a:r>
                      <a:r>
                        <a:rPr lang="en-US" sz="2200" kern="100" baseline="30000" dirty="0">
                          <a:effectLst/>
                        </a:rPr>
                        <a:t>†</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-.231</a:t>
                      </a:r>
                      <a:r>
                        <a:rPr lang="en-GB" sz="2200" kern="100" baseline="30000">
                          <a:effectLst/>
                        </a:rPr>
                        <a:t>***</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extLst>
                  <a:ext uri="{0D108BD9-81ED-4DB2-BD59-A6C34878D82A}">
                    <a16:rowId xmlns:a16="http://schemas.microsoft.com/office/drawing/2014/main" val="2038500427"/>
                  </a:ext>
                </a:extLst>
              </a:tr>
              <a:tr h="1098984">
                <a:tc>
                  <a:txBody>
                    <a:bodyPr/>
                    <a:lstStyle/>
                    <a:p>
                      <a:pPr>
                        <a:lnSpc>
                          <a:spcPct val="107000"/>
                        </a:lnSpc>
                        <a:spcAft>
                          <a:spcPts val="800"/>
                        </a:spcAft>
                        <a:buNone/>
                      </a:pPr>
                      <a:r>
                        <a:rPr lang="en-GB" sz="2200" kern="100">
                          <a:effectLst/>
                        </a:rPr>
                        <a:t>Parental attitudes toward the importance of reading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 </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1</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-.338</a:t>
                      </a:r>
                      <a:r>
                        <a:rPr lang="en-GB" sz="2200" kern="100" baseline="30000" dirty="0">
                          <a:effectLst/>
                        </a:rPr>
                        <a:t>***</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.009</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.269</a:t>
                      </a:r>
                      <a:r>
                        <a:rPr lang="en-GB" sz="2200" kern="100" baseline="30000">
                          <a:effectLst/>
                        </a:rPr>
                        <a:t>***</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-.176</a:t>
                      </a:r>
                      <a:r>
                        <a:rPr lang="en-GB" sz="2200" kern="100" baseline="30000">
                          <a:effectLst/>
                        </a:rPr>
                        <a:t>**</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extLst>
                  <a:ext uri="{0D108BD9-81ED-4DB2-BD59-A6C34878D82A}">
                    <a16:rowId xmlns:a16="http://schemas.microsoft.com/office/drawing/2014/main" val="1023174771"/>
                  </a:ext>
                </a:extLst>
              </a:tr>
              <a:tr h="1542503">
                <a:tc>
                  <a:txBody>
                    <a:bodyPr/>
                    <a:lstStyle/>
                    <a:p>
                      <a:pPr>
                        <a:lnSpc>
                          <a:spcPct val="107000"/>
                        </a:lnSpc>
                        <a:spcAft>
                          <a:spcPts val="800"/>
                        </a:spcAft>
                        <a:buNone/>
                      </a:pPr>
                      <a:r>
                        <a:rPr lang="en-GB" sz="2200" kern="100">
                          <a:effectLst/>
                        </a:rPr>
                        <a:t>Parental attitudes towards the importance of using digital technology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 </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1</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-.064</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-.073</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.229</a:t>
                      </a:r>
                      <a:r>
                        <a:rPr lang="en-GB" sz="2200" kern="100" baseline="30000">
                          <a:effectLst/>
                        </a:rPr>
                        <a:t>***</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extLst>
                  <a:ext uri="{0D108BD9-81ED-4DB2-BD59-A6C34878D82A}">
                    <a16:rowId xmlns:a16="http://schemas.microsoft.com/office/drawing/2014/main" val="549349168"/>
                  </a:ext>
                </a:extLst>
              </a:tr>
              <a:tr h="655465">
                <a:tc>
                  <a:txBody>
                    <a:bodyPr/>
                    <a:lstStyle/>
                    <a:p>
                      <a:pPr>
                        <a:lnSpc>
                          <a:spcPct val="107000"/>
                        </a:lnSpc>
                        <a:spcAft>
                          <a:spcPts val="800"/>
                        </a:spcAft>
                        <a:buNone/>
                      </a:pPr>
                      <a:r>
                        <a:rPr lang="en-GB" sz="2200" kern="100">
                          <a:effectLst/>
                        </a:rPr>
                        <a:t>Formal literacy environment</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1</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.260</a:t>
                      </a:r>
                      <a:r>
                        <a:rPr lang="en-GB" sz="2200" kern="100" baseline="30000" dirty="0">
                          <a:effectLst/>
                        </a:rPr>
                        <a:t>***</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.283</a:t>
                      </a:r>
                      <a:r>
                        <a:rPr lang="en-GB" sz="2200" kern="100" baseline="30000">
                          <a:effectLst/>
                        </a:rPr>
                        <a:t>***</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extLst>
                  <a:ext uri="{0D108BD9-81ED-4DB2-BD59-A6C34878D82A}">
                    <a16:rowId xmlns:a16="http://schemas.microsoft.com/office/drawing/2014/main" val="2723959463"/>
                  </a:ext>
                </a:extLst>
              </a:tr>
              <a:tr h="655465">
                <a:tc>
                  <a:txBody>
                    <a:bodyPr/>
                    <a:lstStyle/>
                    <a:p>
                      <a:pPr>
                        <a:lnSpc>
                          <a:spcPct val="107000"/>
                        </a:lnSpc>
                        <a:spcAft>
                          <a:spcPts val="800"/>
                        </a:spcAft>
                        <a:buNone/>
                      </a:pPr>
                      <a:r>
                        <a:rPr lang="en-GB" sz="2200" kern="100">
                          <a:effectLst/>
                        </a:rPr>
                        <a:t>Informal literacy environment</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1</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-.008</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extLst>
                  <a:ext uri="{0D108BD9-81ED-4DB2-BD59-A6C34878D82A}">
                    <a16:rowId xmlns:a16="http://schemas.microsoft.com/office/drawing/2014/main" val="4213542143"/>
                  </a:ext>
                </a:extLst>
              </a:tr>
              <a:tr h="655465">
                <a:tc>
                  <a:txBody>
                    <a:bodyPr/>
                    <a:lstStyle/>
                    <a:p>
                      <a:pPr>
                        <a:lnSpc>
                          <a:spcPct val="107000"/>
                        </a:lnSpc>
                        <a:spcAft>
                          <a:spcPts val="800"/>
                        </a:spcAft>
                        <a:buNone/>
                      </a:pPr>
                      <a:r>
                        <a:rPr lang="en-GB" sz="2200" kern="100">
                          <a:effectLst/>
                        </a:rPr>
                        <a:t>Children’s DT use for fun and learning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a:effectLst/>
                        </a:rPr>
                        <a:t> </a:t>
                      </a:r>
                      <a:endParaRPr lang="en-GB" sz="2200" kern="10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tc>
                  <a:txBody>
                    <a:bodyPr/>
                    <a:lstStyle/>
                    <a:p>
                      <a:pPr algn="ctr">
                        <a:lnSpc>
                          <a:spcPct val="107000"/>
                        </a:lnSpc>
                        <a:spcAft>
                          <a:spcPts val="800"/>
                        </a:spcAft>
                        <a:buNone/>
                      </a:pPr>
                      <a:r>
                        <a:rPr lang="en-GB" sz="2200" kern="100" dirty="0">
                          <a:effectLst/>
                        </a:rPr>
                        <a:t>1</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a:txBody>
                  <a:tcPr marL="52929" marR="52929" marT="0" marB="0" anchor="ctr"/>
                </a:tc>
                <a:extLst>
                  <a:ext uri="{0D108BD9-81ED-4DB2-BD59-A6C34878D82A}">
                    <a16:rowId xmlns:a16="http://schemas.microsoft.com/office/drawing/2014/main" val="3958435012"/>
                  </a:ext>
                </a:extLst>
              </a:tr>
            </a:tbl>
          </a:graphicData>
        </a:graphic>
      </p:graphicFrame>
      <p:sp>
        <p:nvSpPr>
          <p:cNvPr id="13" name="Freeform 20">
            <a:extLst>
              <a:ext uri="{FF2B5EF4-FFF2-40B4-BE49-F238E27FC236}">
                <a16:creationId xmlns:a16="http://schemas.microsoft.com/office/drawing/2014/main" id="{3EBB99D3-D000-BE0D-421E-63DE15B16A96}"/>
              </a:ext>
            </a:extLst>
          </p:cNvPr>
          <p:cNvSpPr/>
          <p:nvPr/>
        </p:nvSpPr>
        <p:spPr>
          <a:xfrm>
            <a:off x="16411419" y="9528312"/>
            <a:ext cx="1695762" cy="675200"/>
          </a:xfrm>
          <a:custGeom>
            <a:avLst/>
            <a:gdLst/>
            <a:ahLst/>
            <a:cxnLst/>
            <a:rect l="l" t="t" r="r" b="b"/>
            <a:pathLst>
              <a:path w="1695762" h="675200">
                <a:moveTo>
                  <a:pt x="0" y="0"/>
                </a:moveTo>
                <a:lnTo>
                  <a:pt x="1695762" y="0"/>
                </a:lnTo>
                <a:lnTo>
                  <a:pt x="1695762" y="675200"/>
                </a:lnTo>
                <a:lnTo>
                  <a:pt x="0" y="675200"/>
                </a:lnTo>
                <a:lnTo>
                  <a:pt x="0" y="0"/>
                </a:lnTo>
                <a:close/>
              </a:path>
            </a:pathLst>
          </a:custGeom>
          <a:blipFill>
            <a:blip r:embed="rId15"/>
            <a:stretch>
              <a:fillRect/>
            </a:stretch>
          </a:blipFill>
        </p:spPr>
        <p:txBody>
          <a:bodyPr/>
          <a:lstStyle/>
          <a:p>
            <a:endParaRPr lang="en-GB"/>
          </a:p>
        </p:txBody>
      </p:sp>
      <p:sp>
        <p:nvSpPr>
          <p:cNvPr id="3" name="TextBox 2">
            <a:extLst>
              <a:ext uri="{FF2B5EF4-FFF2-40B4-BE49-F238E27FC236}">
                <a16:creationId xmlns:a16="http://schemas.microsoft.com/office/drawing/2014/main" id="{06A2639E-58BF-E3A5-99CE-83215ECAC59C}"/>
              </a:ext>
            </a:extLst>
          </p:cNvPr>
          <p:cNvSpPr txBox="1"/>
          <p:nvPr/>
        </p:nvSpPr>
        <p:spPr>
          <a:xfrm>
            <a:off x="3124200" y="9161369"/>
            <a:ext cx="7162800" cy="553998"/>
          </a:xfrm>
          <a:prstGeom prst="rect">
            <a:avLst/>
          </a:prstGeom>
          <a:noFill/>
        </p:spPr>
        <p:txBody>
          <a:bodyPr wrap="square" rtlCol="0">
            <a:spAutoFit/>
          </a:bodyPr>
          <a:lstStyle/>
          <a:p>
            <a:r>
              <a:rPr lang="en-US" sz="3000" kern="100" baseline="30000" dirty="0"/>
              <a:t>†</a:t>
            </a:r>
            <a:r>
              <a:rPr lang="hr-HR" sz="3000" kern="100" baseline="30000" dirty="0"/>
              <a:t>p&lt;.10, </a:t>
            </a:r>
            <a:r>
              <a:rPr lang="en-GB" sz="3000" kern="100" baseline="30000" dirty="0"/>
              <a:t>**</a:t>
            </a:r>
            <a:r>
              <a:rPr lang="hr-HR" sz="3000" kern="100" baseline="30000" dirty="0"/>
              <a:t>p&lt;.01, </a:t>
            </a:r>
            <a:r>
              <a:rPr lang="en-GB" sz="3000" kern="100" baseline="30000" dirty="0"/>
              <a:t>***</a:t>
            </a:r>
            <a:r>
              <a:rPr lang="hr-HR" sz="3000" kern="100" baseline="30000" dirty="0"/>
              <a:t>p&lt;.001</a:t>
            </a:r>
            <a:endParaRPr lang="en-GB" sz="3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D7362-25DE-D278-D3F2-F1CE534EAED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E1F30C1-D2DD-7CB6-3461-352732DBB120}"/>
              </a:ext>
            </a:extLst>
          </p:cNvPr>
          <p:cNvSpPr/>
          <p:nvPr/>
        </p:nvSpPr>
        <p:spPr>
          <a:xfrm>
            <a:off x="0" y="-1188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4" name="Freeform 4">
            <a:extLst>
              <a:ext uri="{FF2B5EF4-FFF2-40B4-BE49-F238E27FC236}">
                <a16:creationId xmlns:a16="http://schemas.microsoft.com/office/drawing/2014/main" id="{A147B8BE-BB16-94FB-A869-13EE0136CF44}"/>
              </a:ext>
            </a:extLst>
          </p:cNvPr>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a:extLst>
              <a:ext uri="{FF2B5EF4-FFF2-40B4-BE49-F238E27FC236}">
                <a16:creationId xmlns:a16="http://schemas.microsoft.com/office/drawing/2014/main" id="{EC106B52-4A34-AA7A-EF42-5079D0DE3618}"/>
              </a:ext>
            </a:extLst>
          </p:cNvPr>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6" name="Freeform 6">
            <a:extLst>
              <a:ext uri="{FF2B5EF4-FFF2-40B4-BE49-F238E27FC236}">
                <a16:creationId xmlns:a16="http://schemas.microsoft.com/office/drawing/2014/main" id="{DB9B7BB8-D714-916B-49DF-837C0AB423BC}"/>
              </a:ext>
            </a:extLst>
          </p:cNvPr>
          <p:cNvSpPr/>
          <p:nvPr/>
        </p:nvSpPr>
        <p:spPr>
          <a:xfrm rot="4182716">
            <a:off x="16663466" y="7802025"/>
            <a:ext cx="3249068" cy="4006698"/>
          </a:xfrm>
          <a:custGeom>
            <a:avLst/>
            <a:gdLst/>
            <a:ahLst/>
            <a:cxnLst/>
            <a:rect l="l" t="t" r="r" b="b"/>
            <a:pathLst>
              <a:path w="3249068" h="4006698">
                <a:moveTo>
                  <a:pt x="0" y="0"/>
                </a:moveTo>
                <a:lnTo>
                  <a:pt x="3249068" y="0"/>
                </a:lnTo>
                <a:lnTo>
                  <a:pt x="3249068" y="4006698"/>
                </a:lnTo>
                <a:lnTo>
                  <a:pt x="0" y="40066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a:extLst>
              <a:ext uri="{FF2B5EF4-FFF2-40B4-BE49-F238E27FC236}">
                <a16:creationId xmlns:a16="http://schemas.microsoft.com/office/drawing/2014/main" id="{81A04553-03E9-1703-A49C-F9FEFE47D9DE}"/>
              </a:ext>
            </a:extLst>
          </p:cNvPr>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a:extLst>
              <a:ext uri="{FF2B5EF4-FFF2-40B4-BE49-F238E27FC236}">
                <a16:creationId xmlns:a16="http://schemas.microsoft.com/office/drawing/2014/main" id="{C2E836AE-C708-FF95-217F-C29D0575847A}"/>
              </a:ext>
            </a:extLst>
          </p:cNvPr>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9" name="Freeform 9">
            <a:extLst>
              <a:ext uri="{FF2B5EF4-FFF2-40B4-BE49-F238E27FC236}">
                <a16:creationId xmlns:a16="http://schemas.microsoft.com/office/drawing/2014/main" id="{B9C0B8B3-9EAC-214D-BA31-9422D797CA50}"/>
              </a:ext>
            </a:extLst>
          </p:cNvPr>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13" name="TextBox 12">
            <a:extLst>
              <a:ext uri="{FF2B5EF4-FFF2-40B4-BE49-F238E27FC236}">
                <a16:creationId xmlns:a16="http://schemas.microsoft.com/office/drawing/2014/main" id="{49B2CF43-15AE-D113-FD6C-911CC0FBCED5}"/>
              </a:ext>
            </a:extLst>
          </p:cNvPr>
          <p:cNvSpPr txBox="1"/>
          <p:nvPr/>
        </p:nvSpPr>
        <p:spPr>
          <a:xfrm>
            <a:off x="1219200" y="647700"/>
            <a:ext cx="14097000" cy="461665"/>
          </a:xfrm>
          <a:prstGeom prst="rect">
            <a:avLst/>
          </a:prstGeom>
          <a:noFill/>
        </p:spPr>
        <p:txBody>
          <a:bodyPr wrap="square" rtlCol="0">
            <a:spAutoFit/>
          </a:bodyPr>
          <a:lstStyle/>
          <a:p>
            <a:r>
              <a:rPr lang="hr-HR" sz="2400" dirty="0">
                <a:latin typeface="Fibre" panose="020B0604020202020204" charset="-18"/>
              </a:rPr>
              <a:t>The mediation effect</a:t>
            </a:r>
            <a:endParaRPr lang="en-GB" sz="2400" dirty="0">
              <a:latin typeface="Fibre" panose="020B0604020202020204" charset="-18"/>
            </a:endParaRPr>
          </a:p>
        </p:txBody>
      </p:sp>
      <p:sp>
        <p:nvSpPr>
          <p:cNvPr id="14" name="Freeform 20">
            <a:extLst>
              <a:ext uri="{FF2B5EF4-FFF2-40B4-BE49-F238E27FC236}">
                <a16:creationId xmlns:a16="http://schemas.microsoft.com/office/drawing/2014/main" id="{8AA6197F-3D1C-FB32-5358-087DEFC36512}"/>
              </a:ext>
            </a:extLst>
          </p:cNvPr>
          <p:cNvSpPr/>
          <p:nvPr/>
        </p:nvSpPr>
        <p:spPr>
          <a:xfrm>
            <a:off x="16411419" y="9528312"/>
            <a:ext cx="1695762" cy="675200"/>
          </a:xfrm>
          <a:custGeom>
            <a:avLst/>
            <a:gdLst/>
            <a:ahLst/>
            <a:cxnLst/>
            <a:rect l="l" t="t" r="r" b="b"/>
            <a:pathLst>
              <a:path w="1695762" h="675200">
                <a:moveTo>
                  <a:pt x="0" y="0"/>
                </a:moveTo>
                <a:lnTo>
                  <a:pt x="1695762" y="0"/>
                </a:lnTo>
                <a:lnTo>
                  <a:pt x="1695762" y="675200"/>
                </a:lnTo>
                <a:lnTo>
                  <a:pt x="0" y="675200"/>
                </a:lnTo>
                <a:lnTo>
                  <a:pt x="0" y="0"/>
                </a:lnTo>
                <a:close/>
              </a:path>
            </a:pathLst>
          </a:custGeom>
          <a:blipFill>
            <a:blip r:embed="rId15"/>
            <a:stretch>
              <a:fillRect/>
            </a:stretch>
          </a:blipFill>
        </p:spPr>
        <p:txBody>
          <a:bodyPr/>
          <a:lstStyle/>
          <a:p>
            <a:endParaRPr lang="en-GB"/>
          </a:p>
        </p:txBody>
      </p:sp>
      <p:sp>
        <p:nvSpPr>
          <p:cNvPr id="3" name="Freeform 3">
            <a:extLst>
              <a:ext uri="{FF2B5EF4-FFF2-40B4-BE49-F238E27FC236}">
                <a16:creationId xmlns:a16="http://schemas.microsoft.com/office/drawing/2014/main" id="{84C56292-F548-4D68-5D54-5D40C2F5B59F}"/>
              </a:ext>
            </a:extLst>
          </p:cNvPr>
          <p:cNvSpPr/>
          <p:nvPr/>
        </p:nvSpPr>
        <p:spPr>
          <a:xfrm>
            <a:off x="2842420" y="2122722"/>
            <a:ext cx="12454040" cy="6082399"/>
          </a:xfrm>
          <a:custGeom>
            <a:avLst/>
            <a:gdLst/>
            <a:ahLst/>
            <a:cxnLst/>
            <a:rect l="l" t="t" r="r" b="b"/>
            <a:pathLst>
              <a:path w="12454040" h="8831047">
                <a:moveTo>
                  <a:pt x="0" y="0"/>
                </a:moveTo>
                <a:lnTo>
                  <a:pt x="12454040" y="0"/>
                </a:lnTo>
                <a:lnTo>
                  <a:pt x="12454040" y="8831046"/>
                </a:lnTo>
                <a:lnTo>
                  <a:pt x="0" y="8831046"/>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GB"/>
          </a:p>
        </p:txBody>
      </p:sp>
      <p:sp>
        <p:nvSpPr>
          <p:cNvPr id="10" name="TextBox 9">
            <a:extLst>
              <a:ext uri="{FF2B5EF4-FFF2-40B4-BE49-F238E27FC236}">
                <a16:creationId xmlns:a16="http://schemas.microsoft.com/office/drawing/2014/main" id="{932FDB7F-1EEB-6855-8D29-D7B1E8E10C0F}"/>
              </a:ext>
            </a:extLst>
          </p:cNvPr>
          <p:cNvSpPr txBox="1"/>
          <p:nvPr/>
        </p:nvSpPr>
        <p:spPr>
          <a:xfrm>
            <a:off x="3962400" y="2857500"/>
            <a:ext cx="9525000" cy="5262979"/>
          </a:xfrm>
          <a:prstGeom prst="rect">
            <a:avLst/>
          </a:prstGeom>
          <a:noFill/>
        </p:spPr>
        <p:txBody>
          <a:bodyPr wrap="square" rtlCol="0">
            <a:spAutoFit/>
          </a:bodyPr>
          <a:lstStyle/>
          <a:p>
            <a:r>
              <a:rPr lang="en-GB" sz="2400" dirty="0"/>
              <a:t>To examine the mediation effect, a path analysis was conducted by using </a:t>
            </a:r>
            <a:r>
              <a:rPr lang="en-US" sz="2400" dirty="0"/>
              <a:t>R version 4.4.0</a:t>
            </a:r>
            <a:r>
              <a:rPr lang="en-GB" sz="2400" dirty="0"/>
              <a:t> and </a:t>
            </a:r>
            <a:r>
              <a:rPr lang="en-GB" sz="2400" dirty="0" err="1"/>
              <a:t>lavaan</a:t>
            </a:r>
            <a:r>
              <a:rPr lang="en-GB" sz="2400" dirty="0"/>
              <a:t> (</a:t>
            </a:r>
            <a:r>
              <a:rPr lang="en-US" sz="2400" dirty="0"/>
              <a:t>Rosseel, 2012</a:t>
            </a:r>
            <a:r>
              <a:rPr lang="en-GB" sz="2400" dirty="0"/>
              <a:t>) and </a:t>
            </a:r>
            <a:r>
              <a:rPr lang="en-GB" sz="2400" dirty="0" err="1"/>
              <a:t>Hmisc</a:t>
            </a:r>
            <a:r>
              <a:rPr lang="en-GB" sz="2400" dirty="0"/>
              <a:t> (</a:t>
            </a:r>
            <a:r>
              <a:rPr lang="en-US" sz="2400" dirty="0"/>
              <a:t>Harrell, 2025</a:t>
            </a:r>
            <a:r>
              <a:rPr lang="en-GB" sz="2400" dirty="0"/>
              <a:t>) package. </a:t>
            </a:r>
            <a:r>
              <a:rPr lang="en-US" sz="2400" dirty="0"/>
              <a:t>The proportion of missing data was low (i.e., 11 participants had incomplete data across variables); therefore, full information maximum likelihood (FIML) estimation was used. </a:t>
            </a:r>
            <a:endParaRPr lang="hr-HR" sz="2400" dirty="0"/>
          </a:p>
          <a:p>
            <a:endParaRPr lang="hr-HR" sz="2400" dirty="0"/>
          </a:p>
          <a:p>
            <a:r>
              <a:rPr lang="en-GB" sz="2400" dirty="0"/>
              <a:t>The mediation model tested the indirect effects of parental attitudes toward reading and digital technology use on language comprehension through both formal and informal literacy environments, as well as digital technology activities. The bootstrapping method with 10000 iterations was employed to estimate bias-corrected confidence intervals for the indirect effects. Model parameters were estimated using the maximum likelihood (ML) algorithm.</a:t>
            </a:r>
          </a:p>
          <a:p>
            <a:endParaRPr lang="en-GB" sz="2400" dirty="0"/>
          </a:p>
        </p:txBody>
      </p:sp>
    </p:spTree>
    <p:extLst>
      <p:ext uri="{BB962C8B-B14F-4D97-AF65-F5344CB8AC3E}">
        <p14:creationId xmlns:p14="http://schemas.microsoft.com/office/powerpoint/2010/main" val="1446606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88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4" name="Freeform 4"/>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6" name="Freeform 6"/>
          <p:cNvSpPr/>
          <p:nvPr/>
        </p:nvSpPr>
        <p:spPr>
          <a:xfrm rot="4182716">
            <a:off x="16663466" y="7802025"/>
            <a:ext cx="3249068" cy="4006698"/>
          </a:xfrm>
          <a:custGeom>
            <a:avLst/>
            <a:gdLst/>
            <a:ahLst/>
            <a:cxnLst/>
            <a:rect l="l" t="t" r="r" b="b"/>
            <a:pathLst>
              <a:path w="3249068" h="4006698">
                <a:moveTo>
                  <a:pt x="0" y="0"/>
                </a:moveTo>
                <a:lnTo>
                  <a:pt x="3249068" y="0"/>
                </a:lnTo>
                <a:lnTo>
                  <a:pt x="3249068" y="4006698"/>
                </a:lnTo>
                <a:lnTo>
                  <a:pt x="0" y="40066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9" name="Freeform 9"/>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pic>
        <p:nvPicPr>
          <p:cNvPr id="12" name="Picture 11">
            <a:extLst>
              <a:ext uri="{FF2B5EF4-FFF2-40B4-BE49-F238E27FC236}">
                <a16:creationId xmlns:a16="http://schemas.microsoft.com/office/drawing/2014/main" id="{7B7F8890-018F-2571-090E-AE432B1500F5}"/>
              </a:ext>
            </a:extLst>
          </p:cNvPr>
          <p:cNvPicPr>
            <a:picLocks noChangeAspect="1"/>
          </p:cNvPicPr>
          <p:nvPr/>
        </p:nvPicPr>
        <p:blipFill>
          <a:blip r:embed="rId15"/>
          <a:stretch>
            <a:fillRect/>
          </a:stretch>
        </p:blipFill>
        <p:spPr>
          <a:xfrm>
            <a:off x="1733487" y="1882654"/>
            <a:ext cx="14548597" cy="7420555"/>
          </a:xfrm>
          <a:prstGeom prst="rect">
            <a:avLst/>
          </a:prstGeom>
        </p:spPr>
      </p:pic>
      <p:sp>
        <p:nvSpPr>
          <p:cNvPr id="13" name="TextBox 12">
            <a:extLst>
              <a:ext uri="{FF2B5EF4-FFF2-40B4-BE49-F238E27FC236}">
                <a16:creationId xmlns:a16="http://schemas.microsoft.com/office/drawing/2014/main" id="{BD323832-511B-1D35-2303-50B30460AB58}"/>
              </a:ext>
            </a:extLst>
          </p:cNvPr>
          <p:cNvSpPr txBox="1"/>
          <p:nvPr/>
        </p:nvSpPr>
        <p:spPr>
          <a:xfrm>
            <a:off x="1219200" y="647700"/>
            <a:ext cx="14097000" cy="461665"/>
          </a:xfrm>
          <a:prstGeom prst="rect">
            <a:avLst/>
          </a:prstGeom>
          <a:noFill/>
        </p:spPr>
        <p:txBody>
          <a:bodyPr wrap="square" rtlCol="0">
            <a:spAutoFit/>
          </a:bodyPr>
          <a:lstStyle/>
          <a:p>
            <a:r>
              <a:rPr lang="en-US" sz="2400" dirty="0">
                <a:latin typeface="Fibre" panose="020B0604020202020204" charset="-18"/>
              </a:rPr>
              <a:t>The effects of parental attitudes towards reading and digital technologies on children’s language competence </a:t>
            </a:r>
            <a:endParaRPr lang="en-GB" sz="2400" dirty="0">
              <a:latin typeface="Fibre" panose="020B0604020202020204" charset="-18"/>
            </a:endParaRPr>
          </a:p>
        </p:txBody>
      </p:sp>
      <p:sp>
        <p:nvSpPr>
          <p:cNvPr id="14" name="Freeform 20">
            <a:extLst>
              <a:ext uri="{FF2B5EF4-FFF2-40B4-BE49-F238E27FC236}">
                <a16:creationId xmlns:a16="http://schemas.microsoft.com/office/drawing/2014/main" id="{03834061-3217-6279-2A03-364F7C9EB0B0}"/>
              </a:ext>
            </a:extLst>
          </p:cNvPr>
          <p:cNvSpPr/>
          <p:nvPr/>
        </p:nvSpPr>
        <p:spPr>
          <a:xfrm>
            <a:off x="16411419" y="9528312"/>
            <a:ext cx="1695762" cy="675200"/>
          </a:xfrm>
          <a:custGeom>
            <a:avLst/>
            <a:gdLst/>
            <a:ahLst/>
            <a:cxnLst/>
            <a:rect l="l" t="t" r="r" b="b"/>
            <a:pathLst>
              <a:path w="1695762" h="675200">
                <a:moveTo>
                  <a:pt x="0" y="0"/>
                </a:moveTo>
                <a:lnTo>
                  <a:pt x="1695762" y="0"/>
                </a:lnTo>
                <a:lnTo>
                  <a:pt x="1695762" y="675200"/>
                </a:lnTo>
                <a:lnTo>
                  <a:pt x="0" y="675200"/>
                </a:lnTo>
                <a:lnTo>
                  <a:pt x="0" y="0"/>
                </a:lnTo>
                <a:close/>
              </a:path>
            </a:pathLst>
          </a:custGeom>
          <a:blipFill>
            <a:blip r:embed="rId16"/>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3731</TotalTime>
  <Words>1017</Words>
  <Application>Microsoft Office PowerPoint</Application>
  <PresentationFormat>Custom</PresentationFormat>
  <Paragraphs>143</Paragraphs>
  <Slides>12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Fibre</vt:lpstr>
      <vt:lpstr>Quicksand Semi-Bold</vt:lpstr>
      <vt:lpstr>Quicksand</vt:lpstr>
      <vt:lpstr>Calibri</vt:lpstr>
      <vt:lpstr>ADLaM Display</vt:lpstr>
      <vt:lpstr>Arial</vt:lpstr>
      <vt:lpstr>Lazydog</vt:lpstr>
      <vt:lpstr>Public Sans</vt:lpstr>
      <vt:lpstr>Wingdings</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Prazni predložak</dc:title>
  <dc:creator>Marina Kotrla Topic</dc:creator>
  <cp:lastModifiedBy>Marina Kotrla Topić</cp:lastModifiedBy>
  <cp:revision>13</cp:revision>
  <dcterms:created xsi:type="dcterms:W3CDTF">2006-08-16T00:00:00Z</dcterms:created>
  <dcterms:modified xsi:type="dcterms:W3CDTF">2025-08-28T07:04:21Z</dcterms:modified>
  <dc:identifier>DAGWivZGmdc</dc:identifier>
</cp:coreProperties>
</file>