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86" r:id="rId4"/>
    <p:sldId id="257" r:id="rId5"/>
    <p:sldId id="283" r:id="rId6"/>
    <p:sldId id="259" r:id="rId7"/>
    <p:sldId id="267" r:id="rId8"/>
    <p:sldId id="258" r:id="rId9"/>
    <p:sldId id="288" r:id="rId10"/>
    <p:sldId id="262" r:id="rId11"/>
    <p:sldId id="287" r:id="rId12"/>
    <p:sldId id="263" r:id="rId13"/>
    <p:sldId id="280" r:id="rId14"/>
  </p:sldIdLst>
  <p:sldSz cx="18288000" cy="10287000"/>
  <p:notesSz cx="6858000" cy="9144000"/>
  <p:embeddedFontLst>
    <p:embeddedFont>
      <p:font typeface="ADLaM Display" panose="02010000000000000000" pitchFamily="2" charset="0"/>
      <p:regular r:id="rId16"/>
    </p:embeddedFont>
    <p:embeddedFont>
      <p:font typeface="Fibre" panose="020B0604020202020204" charset="-18"/>
      <p:regular r:id="rId17"/>
    </p:embeddedFont>
    <p:embeddedFont>
      <p:font typeface="Lazydog" panose="020B0604020202020204" charset="0"/>
      <p:regular r:id="rId18"/>
    </p:embeddedFont>
    <p:embeddedFont>
      <p:font typeface="Public Sans" panose="020B0604020202020204" charset="-18"/>
      <p:regular r:id="rId19"/>
    </p:embeddedFont>
    <p:embeddedFont>
      <p:font typeface="Quicksand" panose="020B0604020202020204" charset="-18"/>
      <p:regular r:id="rId20"/>
    </p:embeddedFont>
    <p:embeddedFont>
      <p:font typeface="Quicksand Semi-Bold" panose="020B0604020202020204" charset="-1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45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1F99D9-0ED3-4D59-A924-4FDBE85C2D2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E45155-B3F8-4900-A5E1-B51EEF78F676}">
      <dgm:prSet/>
      <dgm:spPr/>
      <dgm:t>
        <a:bodyPr/>
        <a:lstStyle/>
        <a:p>
          <a:r>
            <a:rPr lang="en-GB" dirty="0"/>
            <a:t>• Automatic, involuntary movements present at birth or early motor development</a:t>
          </a:r>
          <a:endParaRPr lang="en-US" dirty="0"/>
        </a:p>
      </dgm:t>
    </dgm:pt>
    <dgm:pt modelId="{93F212F8-4772-48F0-A581-6D7892316771}" type="parTrans" cxnId="{86403C84-0DD1-4F46-9FE2-FEADCC605782}">
      <dgm:prSet/>
      <dgm:spPr/>
      <dgm:t>
        <a:bodyPr/>
        <a:lstStyle/>
        <a:p>
          <a:endParaRPr lang="en-US"/>
        </a:p>
      </dgm:t>
    </dgm:pt>
    <dgm:pt modelId="{986809BE-9E09-4EED-98D8-03129C0CEB8F}" type="sibTrans" cxnId="{86403C84-0DD1-4F46-9FE2-FEADCC605782}">
      <dgm:prSet/>
      <dgm:spPr/>
      <dgm:t>
        <a:bodyPr/>
        <a:lstStyle/>
        <a:p>
          <a:endParaRPr lang="en-US"/>
        </a:p>
      </dgm:t>
    </dgm:pt>
    <dgm:pt modelId="{AFB55DC2-48F1-46C6-A5EC-DDA6ED394519}">
      <dgm:prSet/>
      <dgm:spPr/>
      <dgm:t>
        <a:bodyPr/>
        <a:lstStyle/>
        <a:p>
          <a:r>
            <a:rPr lang="en-GB"/>
            <a:t>• Typically disappear as the nervous system matures (6–12 months, up to 3.5 years for TLR)</a:t>
          </a:r>
          <a:endParaRPr lang="en-US"/>
        </a:p>
      </dgm:t>
    </dgm:pt>
    <dgm:pt modelId="{A70BDF04-41CA-4083-A366-9F0E0EDDFEAA}" type="parTrans" cxnId="{E871DE61-56AB-458A-9F86-3BC277093984}">
      <dgm:prSet/>
      <dgm:spPr/>
      <dgm:t>
        <a:bodyPr/>
        <a:lstStyle/>
        <a:p>
          <a:endParaRPr lang="en-US"/>
        </a:p>
      </dgm:t>
    </dgm:pt>
    <dgm:pt modelId="{7042F21E-EC09-46A5-8794-D46C0FE9F008}" type="sibTrans" cxnId="{E871DE61-56AB-458A-9F86-3BC277093984}">
      <dgm:prSet/>
      <dgm:spPr/>
      <dgm:t>
        <a:bodyPr/>
        <a:lstStyle/>
        <a:p>
          <a:endParaRPr lang="en-US"/>
        </a:p>
      </dgm:t>
    </dgm:pt>
    <dgm:pt modelId="{E2D8D684-F6A9-48B3-A786-20A142A4BA1E}">
      <dgm:prSet/>
      <dgm:spPr/>
      <dgm:t>
        <a:bodyPr/>
        <a:lstStyle/>
        <a:p>
          <a:r>
            <a:rPr lang="en-GB"/>
            <a:t>• Help infants respond to visual, auditory, and proprioceptive stimuli</a:t>
          </a:r>
          <a:endParaRPr lang="en-US"/>
        </a:p>
      </dgm:t>
    </dgm:pt>
    <dgm:pt modelId="{E0FE73BB-702E-4A62-833D-F2F8648F9B18}" type="parTrans" cxnId="{D220A94F-498A-4F60-8C2F-ABDF69E33D0B}">
      <dgm:prSet/>
      <dgm:spPr/>
      <dgm:t>
        <a:bodyPr/>
        <a:lstStyle/>
        <a:p>
          <a:endParaRPr lang="en-US"/>
        </a:p>
      </dgm:t>
    </dgm:pt>
    <dgm:pt modelId="{B922AE23-B033-41A5-A2D5-3B7F941355F0}" type="sibTrans" cxnId="{D220A94F-498A-4F60-8C2F-ABDF69E33D0B}">
      <dgm:prSet/>
      <dgm:spPr/>
      <dgm:t>
        <a:bodyPr/>
        <a:lstStyle/>
        <a:p>
          <a:endParaRPr lang="en-US"/>
        </a:p>
      </dgm:t>
    </dgm:pt>
    <dgm:pt modelId="{06B98C74-051B-4E3A-8634-BA78DD18D7BE}" type="pres">
      <dgm:prSet presAssocID="{2D1F99D9-0ED3-4D59-A924-4FDBE85C2D28}" presName="linear" presStyleCnt="0">
        <dgm:presLayoutVars>
          <dgm:animLvl val="lvl"/>
          <dgm:resizeHandles val="exact"/>
        </dgm:presLayoutVars>
      </dgm:prSet>
      <dgm:spPr/>
    </dgm:pt>
    <dgm:pt modelId="{3668D230-DFB8-4288-A2CF-B2FAE3BD8B58}" type="pres">
      <dgm:prSet presAssocID="{61E45155-B3F8-4900-A5E1-B51EEF78F67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ACA4A32-95CC-4BEA-AE4B-33B2FCA50CB1}" type="pres">
      <dgm:prSet presAssocID="{986809BE-9E09-4EED-98D8-03129C0CEB8F}" presName="spacer" presStyleCnt="0"/>
      <dgm:spPr/>
    </dgm:pt>
    <dgm:pt modelId="{ECDADE6D-AC9E-41D0-927E-D24C7BFE5E34}" type="pres">
      <dgm:prSet presAssocID="{AFB55DC2-48F1-46C6-A5EC-DDA6ED39451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7986A6A-70D1-42E8-80CC-5304CFF5721D}" type="pres">
      <dgm:prSet presAssocID="{7042F21E-EC09-46A5-8794-D46C0FE9F008}" presName="spacer" presStyleCnt="0"/>
      <dgm:spPr/>
    </dgm:pt>
    <dgm:pt modelId="{E5BC9276-86FB-4350-B16F-84AD3CB00FBF}" type="pres">
      <dgm:prSet presAssocID="{E2D8D684-F6A9-48B3-A786-20A142A4BA1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871DE61-56AB-458A-9F86-3BC277093984}" srcId="{2D1F99D9-0ED3-4D59-A924-4FDBE85C2D28}" destId="{AFB55DC2-48F1-46C6-A5EC-DDA6ED394519}" srcOrd="1" destOrd="0" parTransId="{A70BDF04-41CA-4083-A366-9F0E0EDDFEAA}" sibTransId="{7042F21E-EC09-46A5-8794-D46C0FE9F008}"/>
    <dgm:cxn modelId="{158E304C-B894-423B-B550-2A874DB5ABDE}" type="presOf" srcId="{AFB55DC2-48F1-46C6-A5EC-DDA6ED394519}" destId="{ECDADE6D-AC9E-41D0-927E-D24C7BFE5E34}" srcOrd="0" destOrd="0" presId="urn:microsoft.com/office/officeart/2005/8/layout/vList2"/>
    <dgm:cxn modelId="{D220A94F-498A-4F60-8C2F-ABDF69E33D0B}" srcId="{2D1F99D9-0ED3-4D59-A924-4FDBE85C2D28}" destId="{E2D8D684-F6A9-48B3-A786-20A142A4BA1E}" srcOrd="2" destOrd="0" parTransId="{E0FE73BB-702E-4A62-833D-F2F8648F9B18}" sibTransId="{B922AE23-B033-41A5-A2D5-3B7F941355F0}"/>
    <dgm:cxn modelId="{86403C84-0DD1-4F46-9FE2-FEADCC605782}" srcId="{2D1F99D9-0ED3-4D59-A924-4FDBE85C2D28}" destId="{61E45155-B3F8-4900-A5E1-B51EEF78F676}" srcOrd="0" destOrd="0" parTransId="{93F212F8-4772-48F0-A581-6D7892316771}" sibTransId="{986809BE-9E09-4EED-98D8-03129C0CEB8F}"/>
    <dgm:cxn modelId="{9620E79A-5AC2-4FDC-8699-0274E0D33FDF}" type="presOf" srcId="{61E45155-B3F8-4900-A5E1-B51EEF78F676}" destId="{3668D230-DFB8-4288-A2CF-B2FAE3BD8B58}" srcOrd="0" destOrd="0" presId="urn:microsoft.com/office/officeart/2005/8/layout/vList2"/>
    <dgm:cxn modelId="{489CBEDB-4EE8-4DB1-AFB7-30233CA9FBE9}" type="presOf" srcId="{2D1F99D9-0ED3-4D59-A924-4FDBE85C2D28}" destId="{06B98C74-051B-4E3A-8634-BA78DD18D7BE}" srcOrd="0" destOrd="0" presId="urn:microsoft.com/office/officeart/2005/8/layout/vList2"/>
    <dgm:cxn modelId="{1F3635F0-C844-40C0-B1B3-810D4E0AF348}" type="presOf" srcId="{E2D8D684-F6A9-48B3-A786-20A142A4BA1E}" destId="{E5BC9276-86FB-4350-B16F-84AD3CB00FBF}" srcOrd="0" destOrd="0" presId="urn:microsoft.com/office/officeart/2005/8/layout/vList2"/>
    <dgm:cxn modelId="{ED66CE1C-6B58-492C-AFE5-897BE86C86E9}" type="presParOf" srcId="{06B98C74-051B-4E3A-8634-BA78DD18D7BE}" destId="{3668D230-DFB8-4288-A2CF-B2FAE3BD8B58}" srcOrd="0" destOrd="0" presId="urn:microsoft.com/office/officeart/2005/8/layout/vList2"/>
    <dgm:cxn modelId="{BBC76112-D572-43AC-87BD-DA899228D4D1}" type="presParOf" srcId="{06B98C74-051B-4E3A-8634-BA78DD18D7BE}" destId="{EACA4A32-95CC-4BEA-AE4B-33B2FCA50CB1}" srcOrd="1" destOrd="0" presId="urn:microsoft.com/office/officeart/2005/8/layout/vList2"/>
    <dgm:cxn modelId="{2038823E-3A7D-4D5B-B293-C1B5E9D08675}" type="presParOf" srcId="{06B98C74-051B-4E3A-8634-BA78DD18D7BE}" destId="{ECDADE6D-AC9E-41D0-927E-D24C7BFE5E34}" srcOrd="2" destOrd="0" presId="urn:microsoft.com/office/officeart/2005/8/layout/vList2"/>
    <dgm:cxn modelId="{66FD1472-5121-40FC-8F54-A5230F79340C}" type="presParOf" srcId="{06B98C74-051B-4E3A-8634-BA78DD18D7BE}" destId="{07986A6A-70D1-42E8-80CC-5304CFF5721D}" srcOrd="3" destOrd="0" presId="urn:microsoft.com/office/officeart/2005/8/layout/vList2"/>
    <dgm:cxn modelId="{F06EFCFF-ADE7-4F62-B91B-092C84020EE9}" type="presParOf" srcId="{06B98C74-051B-4E3A-8634-BA78DD18D7BE}" destId="{E5BC9276-86FB-4350-B16F-84AD3CB00FB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1F99D9-0ED3-4D59-A924-4FDBE85C2D2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E45155-B3F8-4900-A5E1-B51EEF78F676}">
      <dgm:prSet/>
      <dgm:spPr/>
      <dgm:t>
        <a:bodyPr/>
        <a:lstStyle/>
        <a:p>
          <a:r>
            <a:rPr lang="en-GB" dirty="0"/>
            <a:t>• Difficulties with coordination, balance, and fine motor skills</a:t>
          </a:r>
          <a:endParaRPr lang="en-US" dirty="0"/>
        </a:p>
      </dgm:t>
    </dgm:pt>
    <dgm:pt modelId="{93F212F8-4772-48F0-A581-6D7892316771}" type="parTrans" cxnId="{86403C84-0DD1-4F46-9FE2-FEADCC605782}">
      <dgm:prSet/>
      <dgm:spPr/>
      <dgm:t>
        <a:bodyPr/>
        <a:lstStyle/>
        <a:p>
          <a:endParaRPr lang="en-US"/>
        </a:p>
      </dgm:t>
    </dgm:pt>
    <dgm:pt modelId="{986809BE-9E09-4EED-98D8-03129C0CEB8F}" type="sibTrans" cxnId="{86403C84-0DD1-4F46-9FE2-FEADCC605782}">
      <dgm:prSet/>
      <dgm:spPr/>
      <dgm:t>
        <a:bodyPr/>
        <a:lstStyle/>
        <a:p>
          <a:endParaRPr lang="en-US"/>
        </a:p>
      </dgm:t>
    </dgm:pt>
    <dgm:pt modelId="{AFB55DC2-48F1-46C6-A5EC-DDA6ED394519}">
      <dgm:prSet/>
      <dgm:spPr/>
      <dgm:t>
        <a:bodyPr/>
        <a:lstStyle/>
        <a:p>
          <a:r>
            <a:rPr lang="en-GB" dirty="0"/>
            <a:t>• Connected to challenges in focus, attention, and visual perception</a:t>
          </a:r>
          <a:endParaRPr lang="en-US" dirty="0"/>
        </a:p>
      </dgm:t>
    </dgm:pt>
    <dgm:pt modelId="{A70BDF04-41CA-4083-A366-9F0E0EDDFEAA}" type="parTrans" cxnId="{E871DE61-56AB-458A-9F86-3BC277093984}">
      <dgm:prSet/>
      <dgm:spPr/>
      <dgm:t>
        <a:bodyPr/>
        <a:lstStyle/>
        <a:p>
          <a:endParaRPr lang="en-US"/>
        </a:p>
      </dgm:t>
    </dgm:pt>
    <dgm:pt modelId="{7042F21E-EC09-46A5-8794-D46C0FE9F008}" type="sibTrans" cxnId="{E871DE61-56AB-458A-9F86-3BC277093984}">
      <dgm:prSet/>
      <dgm:spPr/>
      <dgm:t>
        <a:bodyPr/>
        <a:lstStyle/>
        <a:p>
          <a:endParaRPr lang="en-US"/>
        </a:p>
      </dgm:t>
    </dgm:pt>
    <dgm:pt modelId="{E2D8D684-F6A9-48B3-A786-20A142A4BA1E}">
      <dgm:prSet/>
      <dgm:spPr/>
      <dgm:t>
        <a:bodyPr/>
        <a:lstStyle/>
        <a:p>
          <a:r>
            <a:rPr lang="en-GB" dirty="0"/>
            <a:t>• Related to ADHD and academic struggles</a:t>
          </a:r>
        </a:p>
        <a:p>
          <a:pPr>
            <a:buNone/>
          </a:pPr>
          <a:r>
            <a:rPr lang="en-GB" dirty="0"/>
            <a:t>• May hinder reading, writing, and organizing tasks</a:t>
          </a:r>
          <a:endParaRPr lang="en-US" dirty="0"/>
        </a:p>
      </dgm:t>
    </dgm:pt>
    <dgm:pt modelId="{E0FE73BB-702E-4A62-833D-F2F8648F9B18}" type="parTrans" cxnId="{D220A94F-498A-4F60-8C2F-ABDF69E33D0B}">
      <dgm:prSet/>
      <dgm:spPr/>
      <dgm:t>
        <a:bodyPr/>
        <a:lstStyle/>
        <a:p>
          <a:endParaRPr lang="en-US"/>
        </a:p>
      </dgm:t>
    </dgm:pt>
    <dgm:pt modelId="{B922AE23-B033-41A5-A2D5-3B7F941355F0}" type="sibTrans" cxnId="{D220A94F-498A-4F60-8C2F-ABDF69E33D0B}">
      <dgm:prSet/>
      <dgm:spPr/>
      <dgm:t>
        <a:bodyPr/>
        <a:lstStyle/>
        <a:p>
          <a:endParaRPr lang="en-US"/>
        </a:p>
      </dgm:t>
    </dgm:pt>
    <dgm:pt modelId="{06B98C74-051B-4E3A-8634-BA78DD18D7BE}" type="pres">
      <dgm:prSet presAssocID="{2D1F99D9-0ED3-4D59-A924-4FDBE85C2D28}" presName="linear" presStyleCnt="0">
        <dgm:presLayoutVars>
          <dgm:animLvl val="lvl"/>
          <dgm:resizeHandles val="exact"/>
        </dgm:presLayoutVars>
      </dgm:prSet>
      <dgm:spPr/>
    </dgm:pt>
    <dgm:pt modelId="{3668D230-DFB8-4288-A2CF-B2FAE3BD8B58}" type="pres">
      <dgm:prSet presAssocID="{61E45155-B3F8-4900-A5E1-B51EEF78F676}" presName="parentText" presStyleLbl="node1" presStyleIdx="0" presStyleCnt="3" custLinFactNeighborX="-309" custLinFactNeighborY="60811">
        <dgm:presLayoutVars>
          <dgm:chMax val="0"/>
          <dgm:bulletEnabled val="1"/>
        </dgm:presLayoutVars>
      </dgm:prSet>
      <dgm:spPr/>
    </dgm:pt>
    <dgm:pt modelId="{EACA4A32-95CC-4BEA-AE4B-33B2FCA50CB1}" type="pres">
      <dgm:prSet presAssocID="{986809BE-9E09-4EED-98D8-03129C0CEB8F}" presName="spacer" presStyleCnt="0"/>
      <dgm:spPr/>
    </dgm:pt>
    <dgm:pt modelId="{ECDADE6D-AC9E-41D0-927E-D24C7BFE5E34}" type="pres">
      <dgm:prSet presAssocID="{AFB55DC2-48F1-46C6-A5EC-DDA6ED39451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7986A6A-70D1-42E8-80CC-5304CFF5721D}" type="pres">
      <dgm:prSet presAssocID="{7042F21E-EC09-46A5-8794-D46C0FE9F008}" presName="spacer" presStyleCnt="0"/>
      <dgm:spPr/>
    </dgm:pt>
    <dgm:pt modelId="{E5BC9276-86FB-4350-B16F-84AD3CB00FBF}" type="pres">
      <dgm:prSet presAssocID="{E2D8D684-F6A9-48B3-A786-20A142A4BA1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871DE61-56AB-458A-9F86-3BC277093984}" srcId="{2D1F99D9-0ED3-4D59-A924-4FDBE85C2D28}" destId="{AFB55DC2-48F1-46C6-A5EC-DDA6ED394519}" srcOrd="1" destOrd="0" parTransId="{A70BDF04-41CA-4083-A366-9F0E0EDDFEAA}" sibTransId="{7042F21E-EC09-46A5-8794-D46C0FE9F008}"/>
    <dgm:cxn modelId="{158E304C-B894-423B-B550-2A874DB5ABDE}" type="presOf" srcId="{AFB55DC2-48F1-46C6-A5EC-DDA6ED394519}" destId="{ECDADE6D-AC9E-41D0-927E-D24C7BFE5E34}" srcOrd="0" destOrd="0" presId="urn:microsoft.com/office/officeart/2005/8/layout/vList2"/>
    <dgm:cxn modelId="{D220A94F-498A-4F60-8C2F-ABDF69E33D0B}" srcId="{2D1F99D9-0ED3-4D59-A924-4FDBE85C2D28}" destId="{E2D8D684-F6A9-48B3-A786-20A142A4BA1E}" srcOrd="2" destOrd="0" parTransId="{E0FE73BB-702E-4A62-833D-F2F8648F9B18}" sibTransId="{B922AE23-B033-41A5-A2D5-3B7F941355F0}"/>
    <dgm:cxn modelId="{86403C84-0DD1-4F46-9FE2-FEADCC605782}" srcId="{2D1F99D9-0ED3-4D59-A924-4FDBE85C2D28}" destId="{61E45155-B3F8-4900-A5E1-B51EEF78F676}" srcOrd="0" destOrd="0" parTransId="{93F212F8-4772-48F0-A581-6D7892316771}" sibTransId="{986809BE-9E09-4EED-98D8-03129C0CEB8F}"/>
    <dgm:cxn modelId="{9620E79A-5AC2-4FDC-8699-0274E0D33FDF}" type="presOf" srcId="{61E45155-B3F8-4900-A5E1-B51EEF78F676}" destId="{3668D230-DFB8-4288-A2CF-B2FAE3BD8B58}" srcOrd="0" destOrd="0" presId="urn:microsoft.com/office/officeart/2005/8/layout/vList2"/>
    <dgm:cxn modelId="{489CBEDB-4EE8-4DB1-AFB7-30233CA9FBE9}" type="presOf" srcId="{2D1F99D9-0ED3-4D59-A924-4FDBE85C2D28}" destId="{06B98C74-051B-4E3A-8634-BA78DD18D7BE}" srcOrd="0" destOrd="0" presId="urn:microsoft.com/office/officeart/2005/8/layout/vList2"/>
    <dgm:cxn modelId="{1F3635F0-C844-40C0-B1B3-810D4E0AF348}" type="presOf" srcId="{E2D8D684-F6A9-48B3-A786-20A142A4BA1E}" destId="{E5BC9276-86FB-4350-B16F-84AD3CB00FBF}" srcOrd="0" destOrd="0" presId="urn:microsoft.com/office/officeart/2005/8/layout/vList2"/>
    <dgm:cxn modelId="{ED66CE1C-6B58-492C-AFE5-897BE86C86E9}" type="presParOf" srcId="{06B98C74-051B-4E3A-8634-BA78DD18D7BE}" destId="{3668D230-DFB8-4288-A2CF-B2FAE3BD8B58}" srcOrd="0" destOrd="0" presId="urn:microsoft.com/office/officeart/2005/8/layout/vList2"/>
    <dgm:cxn modelId="{BBC76112-D572-43AC-87BD-DA899228D4D1}" type="presParOf" srcId="{06B98C74-051B-4E3A-8634-BA78DD18D7BE}" destId="{EACA4A32-95CC-4BEA-AE4B-33B2FCA50CB1}" srcOrd="1" destOrd="0" presId="urn:microsoft.com/office/officeart/2005/8/layout/vList2"/>
    <dgm:cxn modelId="{2038823E-3A7D-4D5B-B293-C1B5E9D08675}" type="presParOf" srcId="{06B98C74-051B-4E3A-8634-BA78DD18D7BE}" destId="{ECDADE6D-AC9E-41D0-927E-D24C7BFE5E34}" srcOrd="2" destOrd="0" presId="urn:microsoft.com/office/officeart/2005/8/layout/vList2"/>
    <dgm:cxn modelId="{66FD1472-5121-40FC-8F54-A5230F79340C}" type="presParOf" srcId="{06B98C74-051B-4E3A-8634-BA78DD18D7BE}" destId="{07986A6A-70D1-42E8-80CC-5304CFF5721D}" srcOrd="3" destOrd="0" presId="urn:microsoft.com/office/officeart/2005/8/layout/vList2"/>
    <dgm:cxn modelId="{F06EFCFF-ADE7-4F62-B91B-092C84020EE9}" type="presParOf" srcId="{06B98C74-051B-4E3A-8634-BA78DD18D7BE}" destId="{E5BC9276-86FB-4350-B16F-84AD3CB00FB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0E0A4E-5D21-4304-9C1F-0FC4147AE36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57CAB58-686B-4F19-B95D-2D535AE91EA0}">
      <dgm:prSet/>
      <dgm:spPr/>
      <dgm:t>
        <a:bodyPr/>
        <a:lstStyle/>
        <a:p>
          <a:r>
            <a:rPr lang="en-GB" dirty="0"/>
            <a:t>• Neurological disease, trauma, chronic infections, toxins</a:t>
          </a:r>
          <a:endParaRPr lang="en-US" dirty="0"/>
        </a:p>
      </dgm:t>
    </dgm:pt>
    <dgm:pt modelId="{5102325D-EB6A-4DDD-9EA4-1A4F197D176A}" type="parTrans" cxnId="{78552EA4-3DF7-403E-A1A4-017ED4387EAB}">
      <dgm:prSet/>
      <dgm:spPr/>
      <dgm:t>
        <a:bodyPr/>
        <a:lstStyle/>
        <a:p>
          <a:endParaRPr lang="en-US"/>
        </a:p>
      </dgm:t>
    </dgm:pt>
    <dgm:pt modelId="{5F35617A-5294-45CD-B319-EDCEE862A615}" type="sibTrans" cxnId="{78552EA4-3DF7-403E-A1A4-017ED4387EAB}">
      <dgm:prSet/>
      <dgm:spPr/>
      <dgm:t>
        <a:bodyPr/>
        <a:lstStyle/>
        <a:p>
          <a:endParaRPr lang="en-US"/>
        </a:p>
      </dgm:t>
    </dgm:pt>
    <dgm:pt modelId="{AAB30010-FC6B-439B-9B97-5FEE2A65E31D}">
      <dgm:prSet/>
      <dgm:spPr/>
      <dgm:t>
        <a:bodyPr/>
        <a:lstStyle/>
        <a:p>
          <a:r>
            <a:rPr lang="en-GB" dirty="0"/>
            <a:t>• Skipped crawling/creeping or delayed motor milestones</a:t>
          </a:r>
          <a:endParaRPr lang="en-US" dirty="0"/>
        </a:p>
      </dgm:t>
    </dgm:pt>
    <dgm:pt modelId="{05A4B536-CA81-4286-ACC9-675C2D1437C2}" type="parTrans" cxnId="{18E09AC0-772B-4DC7-894A-7E835BBBC63F}">
      <dgm:prSet/>
      <dgm:spPr/>
      <dgm:t>
        <a:bodyPr/>
        <a:lstStyle/>
        <a:p>
          <a:endParaRPr lang="en-US"/>
        </a:p>
      </dgm:t>
    </dgm:pt>
    <dgm:pt modelId="{A0219BAE-F5D0-4199-B3BF-F74D5C10026A}" type="sibTrans" cxnId="{18E09AC0-772B-4DC7-894A-7E835BBBC63F}">
      <dgm:prSet/>
      <dgm:spPr/>
      <dgm:t>
        <a:bodyPr/>
        <a:lstStyle/>
        <a:p>
          <a:endParaRPr lang="en-US"/>
        </a:p>
      </dgm:t>
    </dgm:pt>
    <dgm:pt modelId="{DD57D9AF-8DA5-4BC6-899D-B42CCB936032}">
      <dgm:prSet/>
      <dgm:spPr/>
      <dgm:t>
        <a:bodyPr/>
        <a:lstStyle/>
        <a:p>
          <a:r>
            <a:rPr lang="en-GB" dirty="0"/>
            <a:t>• Lack of physical activity in early childhood</a:t>
          </a:r>
          <a:endParaRPr lang="en-US" dirty="0"/>
        </a:p>
      </dgm:t>
    </dgm:pt>
    <dgm:pt modelId="{FAC20D47-C11B-4A07-8C59-5CFB0A15EE68}" type="parTrans" cxnId="{97F7A84E-1A09-4F91-A16C-FCF6BA858E0E}">
      <dgm:prSet/>
      <dgm:spPr/>
      <dgm:t>
        <a:bodyPr/>
        <a:lstStyle/>
        <a:p>
          <a:endParaRPr lang="en-US"/>
        </a:p>
      </dgm:t>
    </dgm:pt>
    <dgm:pt modelId="{D71169BF-BD75-4E29-A222-B76239239360}" type="sibTrans" cxnId="{97F7A84E-1A09-4F91-A16C-FCF6BA858E0E}">
      <dgm:prSet/>
      <dgm:spPr/>
      <dgm:t>
        <a:bodyPr/>
        <a:lstStyle/>
        <a:p>
          <a:endParaRPr lang="en-US"/>
        </a:p>
      </dgm:t>
    </dgm:pt>
    <dgm:pt modelId="{2C140A04-D4B6-49A9-A0D2-03C595BBB029}" type="pres">
      <dgm:prSet presAssocID="{3F0E0A4E-5D21-4304-9C1F-0FC4147AE361}" presName="vert0" presStyleCnt="0">
        <dgm:presLayoutVars>
          <dgm:dir/>
          <dgm:animOne val="branch"/>
          <dgm:animLvl val="lvl"/>
        </dgm:presLayoutVars>
      </dgm:prSet>
      <dgm:spPr/>
    </dgm:pt>
    <dgm:pt modelId="{4CF9A89E-0CE9-45DA-9A8A-7CFE35A028B2}" type="pres">
      <dgm:prSet presAssocID="{A57CAB58-686B-4F19-B95D-2D535AE91EA0}" presName="thickLine" presStyleLbl="alignNode1" presStyleIdx="0" presStyleCnt="3"/>
      <dgm:spPr/>
    </dgm:pt>
    <dgm:pt modelId="{84F28EA5-7906-4A9C-90DE-9EA45C90CDA2}" type="pres">
      <dgm:prSet presAssocID="{A57CAB58-686B-4F19-B95D-2D535AE91EA0}" presName="horz1" presStyleCnt="0"/>
      <dgm:spPr/>
    </dgm:pt>
    <dgm:pt modelId="{5DB2E4C9-5201-4B1A-AE8F-E971E07484CD}" type="pres">
      <dgm:prSet presAssocID="{A57CAB58-686B-4F19-B95D-2D535AE91EA0}" presName="tx1" presStyleLbl="revTx" presStyleIdx="0" presStyleCnt="3"/>
      <dgm:spPr/>
    </dgm:pt>
    <dgm:pt modelId="{483D960A-2924-45DD-91E3-70A11B0A0DAB}" type="pres">
      <dgm:prSet presAssocID="{A57CAB58-686B-4F19-B95D-2D535AE91EA0}" presName="vert1" presStyleCnt="0"/>
      <dgm:spPr/>
    </dgm:pt>
    <dgm:pt modelId="{B272850B-A0F2-4919-B419-D8625A208732}" type="pres">
      <dgm:prSet presAssocID="{AAB30010-FC6B-439B-9B97-5FEE2A65E31D}" presName="thickLine" presStyleLbl="alignNode1" presStyleIdx="1" presStyleCnt="3"/>
      <dgm:spPr/>
    </dgm:pt>
    <dgm:pt modelId="{ED79C441-7EF9-4B74-87A2-4138102736BF}" type="pres">
      <dgm:prSet presAssocID="{AAB30010-FC6B-439B-9B97-5FEE2A65E31D}" presName="horz1" presStyleCnt="0"/>
      <dgm:spPr/>
    </dgm:pt>
    <dgm:pt modelId="{477F0316-B8A2-47ED-A1D8-D5080344A8B1}" type="pres">
      <dgm:prSet presAssocID="{AAB30010-FC6B-439B-9B97-5FEE2A65E31D}" presName="tx1" presStyleLbl="revTx" presStyleIdx="1" presStyleCnt="3"/>
      <dgm:spPr/>
    </dgm:pt>
    <dgm:pt modelId="{123CFD2E-A3EA-4E54-AE77-9F698D702290}" type="pres">
      <dgm:prSet presAssocID="{AAB30010-FC6B-439B-9B97-5FEE2A65E31D}" presName="vert1" presStyleCnt="0"/>
      <dgm:spPr/>
    </dgm:pt>
    <dgm:pt modelId="{BDC1FD02-7664-42DC-BBE8-AB7CD8900712}" type="pres">
      <dgm:prSet presAssocID="{DD57D9AF-8DA5-4BC6-899D-B42CCB936032}" presName="thickLine" presStyleLbl="alignNode1" presStyleIdx="2" presStyleCnt="3"/>
      <dgm:spPr/>
    </dgm:pt>
    <dgm:pt modelId="{A49C9F00-C999-4800-9663-CAD348D311CC}" type="pres">
      <dgm:prSet presAssocID="{DD57D9AF-8DA5-4BC6-899D-B42CCB936032}" presName="horz1" presStyleCnt="0"/>
      <dgm:spPr/>
    </dgm:pt>
    <dgm:pt modelId="{B58506FD-8540-443D-893A-D5B02E9E1F0F}" type="pres">
      <dgm:prSet presAssocID="{DD57D9AF-8DA5-4BC6-899D-B42CCB936032}" presName="tx1" presStyleLbl="revTx" presStyleIdx="2" presStyleCnt="3"/>
      <dgm:spPr/>
    </dgm:pt>
    <dgm:pt modelId="{3AC80E2F-326F-42F8-A3E1-D7DDC437DB0B}" type="pres">
      <dgm:prSet presAssocID="{DD57D9AF-8DA5-4BC6-899D-B42CCB936032}" presName="vert1" presStyleCnt="0"/>
      <dgm:spPr/>
    </dgm:pt>
  </dgm:ptLst>
  <dgm:cxnLst>
    <dgm:cxn modelId="{9DF08D1E-7928-4FA6-BF97-4F381E2D3DAF}" type="presOf" srcId="{3F0E0A4E-5D21-4304-9C1F-0FC4147AE361}" destId="{2C140A04-D4B6-49A9-A0D2-03C595BBB029}" srcOrd="0" destOrd="0" presId="urn:microsoft.com/office/officeart/2008/layout/LinedList"/>
    <dgm:cxn modelId="{9513E462-F78D-4588-BDEC-B4885F0E23CA}" type="presOf" srcId="{A57CAB58-686B-4F19-B95D-2D535AE91EA0}" destId="{5DB2E4C9-5201-4B1A-AE8F-E971E07484CD}" srcOrd="0" destOrd="0" presId="urn:microsoft.com/office/officeart/2008/layout/LinedList"/>
    <dgm:cxn modelId="{97F7A84E-1A09-4F91-A16C-FCF6BA858E0E}" srcId="{3F0E0A4E-5D21-4304-9C1F-0FC4147AE361}" destId="{DD57D9AF-8DA5-4BC6-899D-B42CCB936032}" srcOrd="2" destOrd="0" parTransId="{FAC20D47-C11B-4A07-8C59-5CFB0A15EE68}" sibTransId="{D71169BF-BD75-4E29-A222-B76239239360}"/>
    <dgm:cxn modelId="{2AC9C86E-7F6D-4B0D-A051-83E8E4E3BC51}" type="presOf" srcId="{AAB30010-FC6B-439B-9B97-5FEE2A65E31D}" destId="{477F0316-B8A2-47ED-A1D8-D5080344A8B1}" srcOrd="0" destOrd="0" presId="urn:microsoft.com/office/officeart/2008/layout/LinedList"/>
    <dgm:cxn modelId="{78552EA4-3DF7-403E-A1A4-017ED4387EAB}" srcId="{3F0E0A4E-5D21-4304-9C1F-0FC4147AE361}" destId="{A57CAB58-686B-4F19-B95D-2D535AE91EA0}" srcOrd="0" destOrd="0" parTransId="{5102325D-EB6A-4DDD-9EA4-1A4F197D176A}" sibTransId="{5F35617A-5294-45CD-B319-EDCEE862A615}"/>
    <dgm:cxn modelId="{E46403B1-082C-4009-89C7-B447C2A1810D}" type="presOf" srcId="{DD57D9AF-8DA5-4BC6-899D-B42CCB936032}" destId="{B58506FD-8540-443D-893A-D5B02E9E1F0F}" srcOrd="0" destOrd="0" presId="urn:microsoft.com/office/officeart/2008/layout/LinedList"/>
    <dgm:cxn modelId="{18E09AC0-772B-4DC7-894A-7E835BBBC63F}" srcId="{3F0E0A4E-5D21-4304-9C1F-0FC4147AE361}" destId="{AAB30010-FC6B-439B-9B97-5FEE2A65E31D}" srcOrd="1" destOrd="0" parTransId="{05A4B536-CA81-4286-ACC9-675C2D1437C2}" sibTransId="{A0219BAE-F5D0-4199-B3BF-F74D5C10026A}"/>
    <dgm:cxn modelId="{EC21312E-56A3-40C7-B3EF-CB1575037382}" type="presParOf" srcId="{2C140A04-D4B6-49A9-A0D2-03C595BBB029}" destId="{4CF9A89E-0CE9-45DA-9A8A-7CFE35A028B2}" srcOrd="0" destOrd="0" presId="urn:microsoft.com/office/officeart/2008/layout/LinedList"/>
    <dgm:cxn modelId="{4198F9B0-E7C9-4E67-AF07-CFFE5F28EA67}" type="presParOf" srcId="{2C140A04-D4B6-49A9-A0D2-03C595BBB029}" destId="{84F28EA5-7906-4A9C-90DE-9EA45C90CDA2}" srcOrd="1" destOrd="0" presId="urn:microsoft.com/office/officeart/2008/layout/LinedList"/>
    <dgm:cxn modelId="{EAE1CFFD-DF43-49F5-A64C-137A2B31CD0F}" type="presParOf" srcId="{84F28EA5-7906-4A9C-90DE-9EA45C90CDA2}" destId="{5DB2E4C9-5201-4B1A-AE8F-E971E07484CD}" srcOrd="0" destOrd="0" presId="urn:microsoft.com/office/officeart/2008/layout/LinedList"/>
    <dgm:cxn modelId="{00690A2C-8666-46E7-8ED3-B03C81404F80}" type="presParOf" srcId="{84F28EA5-7906-4A9C-90DE-9EA45C90CDA2}" destId="{483D960A-2924-45DD-91E3-70A11B0A0DAB}" srcOrd="1" destOrd="0" presId="urn:microsoft.com/office/officeart/2008/layout/LinedList"/>
    <dgm:cxn modelId="{56D66B1D-31A1-4507-A83C-EA0A896D2DF6}" type="presParOf" srcId="{2C140A04-D4B6-49A9-A0D2-03C595BBB029}" destId="{B272850B-A0F2-4919-B419-D8625A208732}" srcOrd="2" destOrd="0" presId="urn:microsoft.com/office/officeart/2008/layout/LinedList"/>
    <dgm:cxn modelId="{2D75431B-7AB5-4978-A044-57048811F9E5}" type="presParOf" srcId="{2C140A04-D4B6-49A9-A0D2-03C595BBB029}" destId="{ED79C441-7EF9-4B74-87A2-4138102736BF}" srcOrd="3" destOrd="0" presId="urn:microsoft.com/office/officeart/2008/layout/LinedList"/>
    <dgm:cxn modelId="{81E21B87-CE43-4165-A100-A7F6A7C69950}" type="presParOf" srcId="{ED79C441-7EF9-4B74-87A2-4138102736BF}" destId="{477F0316-B8A2-47ED-A1D8-D5080344A8B1}" srcOrd="0" destOrd="0" presId="urn:microsoft.com/office/officeart/2008/layout/LinedList"/>
    <dgm:cxn modelId="{990A3E23-3645-485F-93FF-68FD8E33409C}" type="presParOf" srcId="{ED79C441-7EF9-4B74-87A2-4138102736BF}" destId="{123CFD2E-A3EA-4E54-AE77-9F698D702290}" srcOrd="1" destOrd="0" presId="urn:microsoft.com/office/officeart/2008/layout/LinedList"/>
    <dgm:cxn modelId="{F2801855-D9FA-407C-842D-CBED4D33A9C9}" type="presParOf" srcId="{2C140A04-D4B6-49A9-A0D2-03C595BBB029}" destId="{BDC1FD02-7664-42DC-BBE8-AB7CD8900712}" srcOrd="4" destOrd="0" presId="urn:microsoft.com/office/officeart/2008/layout/LinedList"/>
    <dgm:cxn modelId="{21E0330B-DB55-40EF-9286-8164E94BA461}" type="presParOf" srcId="{2C140A04-D4B6-49A9-A0D2-03C595BBB029}" destId="{A49C9F00-C999-4800-9663-CAD348D311CC}" srcOrd="5" destOrd="0" presId="urn:microsoft.com/office/officeart/2008/layout/LinedList"/>
    <dgm:cxn modelId="{BBC0CBEC-E20C-4D9F-AD3F-C1538BC55562}" type="presParOf" srcId="{A49C9F00-C999-4800-9663-CAD348D311CC}" destId="{B58506FD-8540-443D-893A-D5B02E9E1F0F}" srcOrd="0" destOrd="0" presId="urn:microsoft.com/office/officeart/2008/layout/LinedList"/>
    <dgm:cxn modelId="{2262EF36-F394-4993-9B61-2E41C2890DCB}" type="presParOf" srcId="{A49C9F00-C999-4800-9663-CAD348D311CC}" destId="{3AC80E2F-326F-42F8-A3E1-D7DDC437DB0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8D230-DFB8-4288-A2CF-B2FAE3BD8B58}">
      <dsp:nvSpPr>
        <dsp:cNvPr id="0" name=""/>
        <dsp:cNvSpPr/>
      </dsp:nvSpPr>
      <dsp:spPr>
        <a:xfrm>
          <a:off x="0" y="74449"/>
          <a:ext cx="7007780" cy="2034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• Automatic, involuntary movements present at birth or early motor development</a:t>
          </a:r>
          <a:endParaRPr lang="en-US" sz="3700" kern="1200" dirty="0"/>
        </a:p>
      </dsp:txBody>
      <dsp:txXfrm>
        <a:off x="99322" y="173771"/>
        <a:ext cx="6809136" cy="1835986"/>
      </dsp:txXfrm>
    </dsp:sp>
    <dsp:sp modelId="{ECDADE6D-AC9E-41D0-927E-D24C7BFE5E34}">
      <dsp:nvSpPr>
        <dsp:cNvPr id="0" name=""/>
        <dsp:cNvSpPr/>
      </dsp:nvSpPr>
      <dsp:spPr>
        <a:xfrm>
          <a:off x="0" y="2215640"/>
          <a:ext cx="7007780" cy="2034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/>
            <a:t>• Typically disappear as the nervous system matures (6–12 months, up to 3.5 years for TLR)</a:t>
          </a:r>
          <a:endParaRPr lang="en-US" sz="3700" kern="1200"/>
        </a:p>
      </dsp:txBody>
      <dsp:txXfrm>
        <a:off x="99322" y="2314962"/>
        <a:ext cx="6809136" cy="1835986"/>
      </dsp:txXfrm>
    </dsp:sp>
    <dsp:sp modelId="{E5BC9276-86FB-4350-B16F-84AD3CB00FBF}">
      <dsp:nvSpPr>
        <dsp:cNvPr id="0" name=""/>
        <dsp:cNvSpPr/>
      </dsp:nvSpPr>
      <dsp:spPr>
        <a:xfrm>
          <a:off x="0" y="4356830"/>
          <a:ext cx="7007780" cy="20346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/>
            <a:t>• Help infants respond to visual, auditory, and proprioceptive stimuli</a:t>
          </a:r>
          <a:endParaRPr lang="en-US" sz="3700" kern="1200"/>
        </a:p>
      </dsp:txBody>
      <dsp:txXfrm>
        <a:off x="99322" y="4456152"/>
        <a:ext cx="6809136" cy="1835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8D230-DFB8-4288-A2CF-B2FAE3BD8B58}">
      <dsp:nvSpPr>
        <dsp:cNvPr id="0" name=""/>
        <dsp:cNvSpPr/>
      </dsp:nvSpPr>
      <dsp:spPr>
        <a:xfrm>
          <a:off x="0" y="904451"/>
          <a:ext cx="7439136" cy="18883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• Difficulties with coordination, balance, and fine motor skills</a:t>
          </a:r>
          <a:endParaRPr lang="en-US" sz="3100" kern="1200" dirty="0"/>
        </a:p>
      </dsp:txBody>
      <dsp:txXfrm>
        <a:off x="92180" y="996631"/>
        <a:ext cx="7254776" cy="1703946"/>
      </dsp:txXfrm>
    </dsp:sp>
    <dsp:sp modelId="{ECDADE6D-AC9E-41D0-927E-D24C7BFE5E34}">
      <dsp:nvSpPr>
        <dsp:cNvPr id="0" name=""/>
        <dsp:cNvSpPr/>
      </dsp:nvSpPr>
      <dsp:spPr>
        <a:xfrm>
          <a:off x="0" y="2827746"/>
          <a:ext cx="7439136" cy="18883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• Connected to challenges in focus, attention, and visual perception</a:t>
          </a:r>
          <a:endParaRPr lang="en-US" sz="3100" kern="1200" dirty="0"/>
        </a:p>
      </dsp:txBody>
      <dsp:txXfrm>
        <a:off x="92180" y="2919926"/>
        <a:ext cx="7254776" cy="1703946"/>
      </dsp:txXfrm>
    </dsp:sp>
    <dsp:sp modelId="{E5BC9276-86FB-4350-B16F-84AD3CB00FBF}">
      <dsp:nvSpPr>
        <dsp:cNvPr id="0" name=""/>
        <dsp:cNvSpPr/>
      </dsp:nvSpPr>
      <dsp:spPr>
        <a:xfrm>
          <a:off x="0" y="4805332"/>
          <a:ext cx="7439136" cy="18883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• Related to ADHD and academic struggles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• May hinder reading, writing, and organizing tasks</a:t>
          </a:r>
          <a:endParaRPr lang="en-US" sz="3100" kern="1200" dirty="0"/>
        </a:p>
      </dsp:txBody>
      <dsp:txXfrm>
        <a:off x="92180" y="4897512"/>
        <a:ext cx="7254776" cy="17039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9A89E-0CE9-45DA-9A8A-7CFE35A028B2}">
      <dsp:nvSpPr>
        <dsp:cNvPr id="0" name=""/>
        <dsp:cNvSpPr/>
      </dsp:nvSpPr>
      <dsp:spPr>
        <a:xfrm>
          <a:off x="0" y="1268"/>
          <a:ext cx="6749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2E4C9-5201-4B1A-AE8F-E971E07484CD}">
      <dsp:nvSpPr>
        <dsp:cNvPr id="0" name=""/>
        <dsp:cNvSpPr/>
      </dsp:nvSpPr>
      <dsp:spPr>
        <a:xfrm>
          <a:off x="0" y="1268"/>
          <a:ext cx="6749609" cy="865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• Neurological disease, trauma, chronic infections, toxins</a:t>
          </a:r>
          <a:endParaRPr lang="en-US" sz="2400" kern="1200" dirty="0"/>
        </a:p>
      </dsp:txBody>
      <dsp:txXfrm>
        <a:off x="0" y="1268"/>
        <a:ext cx="6749609" cy="865158"/>
      </dsp:txXfrm>
    </dsp:sp>
    <dsp:sp modelId="{B272850B-A0F2-4919-B419-D8625A208732}">
      <dsp:nvSpPr>
        <dsp:cNvPr id="0" name=""/>
        <dsp:cNvSpPr/>
      </dsp:nvSpPr>
      <dsp:spPr>
        <a:xfrm>
          <a:off x="0" y="866427"/>
          <a:ext cx="6749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F0316-B8A2-47ED-A1D8-D5080344A8B1}">
      <dsp:nvSpPr>
        <dsp:cNvPr id="0" name=""/>
        <dsp:cNvSpPr/>
      </dsp:nvSpPr>
      <dsp:spPr>
        <a:xfrm>
          <a:off x="0" y="866427"/>
          <a:ext cx="6749609" cy="865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• Skipped crawling/creeping or delayed motor milestones</a:t>
          </a:r>
          <a:endParaRPr lang="en-US" sz="2400" kern="1200" dirty="0"/>
        </a:p>
      </dsp:txBody>
      <dsp:txXfrm>
        <a:off x="0" y="866427"/>
        <a:ext cx="6749609" cy="865158"/>
      </dsp:txXfrm>
    </dsp:sp>
    <dsp:sp modelId="{BDC1FD02-7664-42DC-BBE8-AB7CD8900712}">
      <dsp:nvSpPr>
        <dsp:cNvPr id="0" name=""/>
        <dsp:cNvSpPr/>
      </dsp:nvSpPr>
      <dsp:spPr>
        <a:xfrm>
          <a:off x="0" y="1731585"/>
          <a:ext cx="6749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506FD-8540-443D-893A-D5B02E9E1F0F}">
      <dsp:nvSpPr>
        <dsp:cNvPr id="0" name=""/>
        <dsp:cNvSpPr/>
      </dsp:nvSpPr>
      <dsp:spPr>
        <a:xfrm>
          <a:off x="0" y="1731585"/>
          <a:ext cx="6749609" cy="865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• Lack of physical activity in early childhood</a:t>
          </a:r>
          <a:endParaRPr lang="en-US" sz="2400" kern="1200" dirty="0"/>
        </a:p>
      </dsp:txBody>
      <dsp:txXfrm>
        <a:off x="0" y="1731585"/>
        <a:ext cx="6749609" cy="865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8561D-2753-4DFD-BBF4-2A05110D4468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5AFAE-C9A4-4FF4-B06D-244A3E529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71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5AFAE-C9A4-4FF4-B06D-244A3E52936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27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8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57.png"/><Relationship Id="rId12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72.svg"/><Relationship Id="rId4" Type="http://schemas.openxmlformats.org/officeDocument/2006/relationships/image" Target="../media/image70.svg"/><Relationship Id="rId9" Type="http://schemas.openxmlformats.org/officeDocument/2006/relationships/image" Target="../media/image71.png"/><Relationship Id="rId14" Type="http://schemas.openxmlformats.org/officeDocument/2006/relationships/image" Target="../media/image7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57.png"/><Relationship Id="rId12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72.svg"/><Relationship Id="rId4" Type="http://schemas.openxmlformats.org/officeDocument/2006/relationships/image" Target="../media/image70.svg"/><Relationship Id="rId9" Type="http://schemas.openxmlformats.org/officeDocument/2006/relationships/image" Target="../media/image71.png"/><Relationship Id="rId14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36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5" Type="http://schemas.openxmlformats.org/officeDocument/2006/relationships/image" Target="../media/image81.png"/><Relationship Id="rId10" Type="http://schemas.openxmlformats.org/officeDocument/2006/relationships/image" Target="../media/image80.svg"/><Relationship Id="rId4" Type="http://schemas.openxmlformats.org/officeDocument/2006/relationships/image" Target="../media/image76.svg"/><Relationship Id="rId9" Type="http://schemas.openxmlformats.org/officeDocument/2006/relationships/image" Target="../media/image79.png"/><Relationship Id="rId1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84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3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86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2.png"/><Relationship Id="rId8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2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33.png"/><Relationship Id="rId2" Type="http://schemas.openxmlformats.org/officeDocument/2006/relationships/image" Target="../media/image1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7.sv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diagramLayout" Target="../diagrams/layout1.xml"/><Relationship Id="rId18" Type="http://schemas.openxmlformats.org/officeDocument/2006/relationships/diagramLayout" Target="../diagrams/layout2.xml"/><Relationship Id="rId3" Type="http://schemas.openxmlformats.org/officeDocument/2006/relationships/image" Target="../media/image36.png"/><Relationship Id="rId21" Type="http://schemas.microsoft.com/office/2007/relationships/diagramDrawing" Target="../diagrams/drawing2.xml"/><Relationship Id="rId7" Type="http://schemas.openxmlformats.org/officeDocument/2006/relationships/image" Target="../media/image40.png"/><Relationship Id="rId12" Type="http://schemas.openxmlformats.org/officeDocument/2006/relationships/diagramData" Target="../diagrams/data1.xml"/><Relationship Id="rId17" Type="http://schemas.openxmlformats.org/officeDocument/2006/relationships/diagramData" Target="../diagrams/data2.xml"/><Relationship Id="rId2" Type="http://schemas.openxmlformats.org/officeDocument/2006/relationships/image" Target="../media/image1.jpeg"/><Relationship Id="rId16" Type="http://schemas.microsoft.com/office/2007/relationships/diagramDrawing" Target="../diagrams/drawing1.xml"/><Relationship Id="rId20" Type="http://schemas.openxmlformats.org/officeDocument/2006/relationships/diagramColors" Target="../diagrams/colors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32.png"/><Relationship Id="rId5" Type="http://schemas.openxmlformats.org/officeDocument/2006/relationships/image" Target="../media/image38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43.svg"/><Relationship Id="rId19" Type="http://schemas.openxmlformats.org/officeDocument/2006/relationships/diagramQuickStyle" Target="../diagrams/quickStyle2.xml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32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diagramLayout" Target="../diagrams/layout3.xml"/><Relationship Id="rId18" Type="http://schemas.openxmlformats.org/officeDocument/2006/relationships/image" Target="../media/image5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diagramData" Target="../diagrams/data3.xml"/><Relationship Id="rId17" Type="http://schemas.openxmlformats.org/officeDocument/2006/relationships/image" Target="../media/image50.png"/><Relationship Id="rId2" Type="http://schemas.openxmlformats.org/officeDocument/2006/relationships/image" Target="../media/image1.jpeg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32.png"/><Relationship Id="rId5" Type="http://schemas.openxmlformats.org/officeDocument/2006/relationships/image" Target="../media/image38.pn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10" Type="http://schemas.openxmlformats.org/officeDocument/2006/relationships/image" Target="../media/image32.png"/><Relationship Id="rId4" Type="http://schemas.openxmlformats.org/officeDocument/2006/relationships/image" Target="../media/image52.jpe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2.png"/><Relationship Id="rId18" Type="http://schemas.openxmlformats.org/officeDocument/2006/relationships/image" Target="../media/image32.png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12" Type="http://schemas.openxmlformats.org/officeDocument/2006/relationships/image" Target="../media/image27.svg"/><Relationship Id="rId17" Type="http://schemas.openxmlformats.org/officeDocument/2006/relationships/image" Target="../media/image61.png"/><Relationship Id="rId2" Type="http://schemas.openxmlformats.org/officeDocument/2006/relationships/image" Target="../media/image1.jpe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26.png"/><Relationship Id="rId5" Type="http://schemas.openxmlformats.org/officeDocument/2006/relationships/image" Target="../media/image55.png"/><Relationship Id="rId15" Type="http://schemas.openxmlformats.org/officeDocument/2006/relationships/image" Target="../media/image59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57.png"/><Relationship Id="rId1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7.png"/><Relationship Id="rId18" Type="http://schemas.openxmlformats.org/officeDocument/2006/relationships/image" Target="../media/image3.svg"/><Relationship Id="rId3" Type="http://schemas.openxmlformats.org/officeDocument/2006/relationships/image" Target="../media/image53.png"/><Relationship Id="rId21" Type="http://schemas.openxmlformats.org/officeDocument/2006/relationships/image" Target="../media/image32.png"/><Relationship Id="rId7" Type="http://schemas.openxmlformats.org/officeDocument/2006/relationships/image" Target="../media/image64.png"/><Relationship Id="rId12" Type="http://schemas.openxmlformats.org/officeDocument/2006/relationships/image" Target="../media/image51.svg"/><Relationship Id="rId17" Type="http://schemas.openxmlformats.org/officeDocument/2006/relationships/image" Target="../media/image2.png"/><Relationship Id="rId2" Type="http://schemas.openxmlformats.org/officeDocument/2006/relationships/image" Target="../media/image1.jpeg"/><Relationship Id="rId16" Type="http://schemas.openxmlformats.org/officeDocument/2006/relationships/image" Target="../media/image27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50.png"/><Relationship Id="rId24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26.png"/><Relationship Id="rId23" Type="http://schemas.openxmlformats.org/officeDocument/2006/relationships/image" Target="../media/image67.png"/><Relationship Id="rId10" Type="http://schemas.openxmlformats.org/officeDocument/2006/relationships/image" Target="../media/image56.svg"/><Relationship Id="rId19" Type="http://schemas.openxmlformats.org/officeDocument/2006/relationships/image" Target="../media/image59.png"/><Relationship Id="rId4" Type="http://schemas.openxmlformats.org/officeDocument/2006/relationships/image" Target="../media/image54.svg"/><Relationship Id="rId9" Type="http://schemas.openxmlformats.org/officeDocument/2006/relationships/image" Target="../media/image55.png"/><Relationship Id="rId14" Type="http://schemas.openxmlformats.org/officeDocument/2006/relationships/image" Target="../media/image58.svg"/><Relationship Id="rId22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57.png"/><Relationship Id="rId12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72.svg"/><Relationship Id="rId4" Type="http://schemas.openxmlformats.org/officeDocument/2006/relationships/image" Target="../media/image70.svg"/><Relationship Id="rId9" Type="http://schemas.openxmlformats.org/officeDocument/2006/relationships/image" Target="../media/image71.png"/><Relationship Id="rId14" Type="http://schemas.openxmlformats.org/officeDocument/2006/relationships/image" Target="../media/image7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03" y="2019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3131856" y="3430074"/>
            <a:ext cx="12024287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GB" sz="4800" b="1" dirty="0">
                <a:latin typeface="Fibre" panose="020B0604020202020204" charset="-18"/>
              </a:rPr>
              <a:t>Physical activity and not digital technology use predict primitive reflexes in first-grade pupils in Croatia</a:t>
            </a:r>
            <a:endParaRPr lang="en-GB" sz="4800" dirty="0">
              <a:latin typeface="Fibre" panose="020B0604020202020204" charset="-18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520173" y="3454796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10800000">
            <a:off x="16019451" y="3032733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7419733" y="8600057"/>
            <a:ext cx="3995831" cy="1460088"/>
          </a:xfrm>
          <a:custGeom>
            <a:avLst/>
            <a:gdLst/>
            <a:ahLst/>
            <a:cxnLst/>
            <a:rect l="l" t="t" r="r" b="b"/>
            <a:pathLst>
              <a:path w="3995831" h="1460088">
                <a:moveTo>
                  <a:pt x="0" y="0"/>
                </a:moveTo>
                <a:lnTo>
                  <a:pt x="3995830" y="0"/>
                </a:lnTo>
                <a:lnTo>
                  <a:pt x="3995830" y="1460088"/>
                </a:lnTo>
                <a:lnTo>
                  <a:pt x="0" y="1460088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t="-6618" b="-23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5591327" y="8552376"/>
            <a:ext cx="2466646" cy="1595097"/>
          </a:xfrm>
          <a:custGeom>
            <a:avLst/>
            <a:gdLst/>
            <a:ahLst/>
            <a:cxnLst/>
            <a:rect l="l" t="t" r="r" b="b"/>
            <a:pathLst>
              <a:path w="2466646" h="1595097">
                <a:moveTo>
                  <a:pt x="0" y="0"/>
                </a:moveTo>
                <a:lnTo>
                  <a:pt x="2466646" y="0"/>
                </a:lnTo>
                <a:lnTo>
                  <a:pt x="2466646" y="1595097"/>
                </a:lnTo>
                <a:lnTo>
                  <a:pt x="0" y="1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3" name="TextBox 23"/>
          <p:cNvSpPr txBox="1"/>
          <p:nvPr/>
        </p:nvSpPr>
        <p:spPr>
          <a:xfrm>
            <a:off x="1882047" y="6818344"/>
            <a:ext cx="15297574" cy="1263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2400" b="1" dirty="0">
                <a:latin typeface="Fibre" panose="020B0604020202020204" charset="-18"/>
              </a:rPr>
              <a:t>Marina Kotrla Topić</a:t>
            </a:r>
            <a:r>
              <a:rPr lang="en-GB" sz="2400" b="1" baseline="30000" dirty="0">
                <a:latin typeface="Fibre" panose="020B0604020202020204" charset="-18"/>
              </a:rPr>
              <a:t>1</a:t>
            </a:r>
            <a:r>
              <a:rPr lang="en-GB" sz="2400" b="1" dirty="0">
                <a:latin typeface="Fibre" panose="020B0604020202020204" charset="-18"/>
              </a:rPr>
              <a:t>, Ana-Marija Čango</a:t>
            </a:r>
            <a:r>
              <a:rPr lang="en-GB" sz="2400" b="1" baseline="30000" dirty="0">
                <a:latin typeface="Fibre" panose="020B0604020202020204" charset="-18"/>
              </a:rPr>
              <a:t>1</a:t>
            </a:r>
            <a:r>
              <a:rPr lang="en-GB" sz="2400" b="1" dirty="0">
                <a:latin typeface="Fibre" panose="020B0604020202020204" charset="-18"/>
              </a:rPr>
              <a:t>, </a:t>
            </a:r>
            <a:r>
              <a:rPr lang="hr-HR" sz="2400" b="1" dirty="0">
                <a:latin typeface="Fibre" panose="020B0604020202020204" charset="-18"/>
              </a:rPr>
              <a:t>Marija </a:t>
            </a:r>
            <a:r>
              <a:rPr lang="hr-HR" sz="2400" b="1" dirty="0" err="1">
                <a:latin typeface="Fibre" panose="020B0604020202020204" charset="-18"/>
              </a:rPr>
              <a:t>Heffer</a:t>
            </a:r>
            <a:endParaRPr lang="en-GB" sz="2400" b="1" dirty="0">
              <a:latin typeface="Fibre" panose="020B0604020202020204" charset="-18"/>
            </a:endParaRPr>
          </a:p>
          <a:p>
            <a:endParaRPr lang="hr-HR" sz="2400" baseline="30000" dirty="0">
              <a:latin typeface="Fibre" panose="020B0604020202020204" charset="-18"/>
            </a:endParaRPr>
          </a:p>
          <a:p>
            <a:pPr algn="ctr"/>
            <a:r>
              <a:rPr lang="en-GB" sz="2400" baseline="30000" dirty="0">
                <a:latin typeface="Fibre" panose="020B0604020202020204" charset="-18"/>
              </a:rPr>
              <a:t>1</a:t>
            </a:r>
            <a:r>
              <a:rPr lang="en-GB" sz="2400" dirty="0">
                <a:latin typeface="Fibre" panose="020B0604020202020204" charset="-18"/>
              </a:rPr>
              <a:t>Ivo Pilar Institute of Social Sciences, Croatia; </a:t>
            </a:r>
            <a:endParaRPr lang="hr-HR" sz="2400" dirty="0">
              <a:latin typeface="Fibre" panose="020B0604020202020204" charset="-18"/>
            </a:endParaRPr>
          </a:p>
          <a:p>
            <a:pPr lvl="0" algn="ctr">
              <a:lnSpc>
                <a:spcPts val="2914"/>
              </a:lnSpc>
            </a:pPr>
            <a:r>
              <a:rPr lang="hr-HR" sz="2400" baseline="30000" dirty="0">
                <a:latin typeface="Fibre" panose="020B0604020202020204" charset="-18"/>
              </a:rPr>
              <a:t>2</a:t>
            </a:r>
            <a:r>
              <a:rPr lang="hr-HR" sz="2400" dirty="0">
                <a:latin typeface="Fibre" panose="020B0604020202020204" charset="-18"/>
              </a:rPr>
              <a:t>faculty </a:t>
            </a:r>
            <a:r>
              <a:rPr lang="hr-HR" sz="2400" dirty="0" err="1">
                <a:latin typeface="Fibre" panose="020B0604020202020204" charset="-18"/>
              </a:rPr>
              <a:t>of</a:t>
            </a:r>
            <a:r>
              <a:rPr lang="hr-HR" sz="2400" dirty="0">
                <a:latin typeface="Fibre" panose="020B0604020202020204" charset="-18"/>
              </a:rPr>
              <a:t> medicine </a:t>
            </a:r>
            <a:r>
              <a:rPr lang="hr-HR" sz="2400" dirty="0" err="1">
                <a:latin typeface="Fibre" panose="020B0604020202020204" charset="-18"/>
              </a:rPr>
              <a:t>in</a:t>
            </a:r>
            <a:r>
              <a:rPr lang="hr-HR" sz="2400" dirty="0">
                <a:latin typeface="Fibre" panose="020B0604020202020204" charset="-18"/>
              </a:rPr>
              <a:t> Osijek,</a:t>
            </a:r>
            <a:r>
              <a:rPr lang="en-GB" sz="2400" dirty="0">
                <a:latin typeface="Fibre" panose="020B0604020202020204" charset="-18"/>
              </a:rPr>
              <a:t> Croatia</a:t>
            </a:r>
            <a:endParaRPr lang="en-US" sz="2400" spc="-62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AF3688FE-3E6B-2072-8D1E-3A8F10504CF8}"/>
              </a:ext>
            </a:extLst>
          </p:cNvPr>
          <p:cNvSpPr/>
          <p:nvPr/>
        </p:nvSpPr>
        <p:spPr>
          <a:xfrm>
            <a:off x="475828" y="8690426"/>
            <a:ext cx="4820039" cy="1460269"/>
          </a:xfrm>
          <a:custGeom>
            <a:avLst/>
            <a:gdLst/>
            <a:ahLst/>
            <a:cxnLst/>
            <a:rect l="l" t="t" r="r" b="b"/>
            <a:pathLst>
              <a:path w="4820039" h="1460269">
                <a:moveTo>
                  <a:pt x="0" y="0"/>
                </a:moveTo>
                <a:lnTo>
                  <a:pt x="4820039" y="0"/>
                </a:lnTo>
                <a:lnTo>
                  <a:pt x="4820039" y="1460269"/>
                </a:lnTo>
                <a:lnTo>
                  <a:pt x="0" y="1460269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alphaModFix amt="84000"/>
            </a:blip>
            <a:stretch>
              <a:fillRect r="-26232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7" name="Slika 26">
            <a:extLst>
              <a:ext uri="{FF2B5EF4-FFF2-40B4-BE49-F238E27FC236}">
                <a16:creationId xmlns:a16="http://schemas.microsoft.com/office/drawing/2014/main" id="{18FD11AF-E2CA-21F7-2388-095CC1C14AA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7925" y="121217"/>
            <a:ext cx="7019925" cy="19526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503353" y="462043"/>
            <a:ext cx="9020563" cy="75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7800"/>
              </a:lnSpc>
            </a:pPr>
            <a:r>
              <a:rPr lang="en-GB" sz="2800" dirty="0">
                <a:latin typeface="Fibre" panose="020B0604020202020204" charset="-18"/>
                <a:ea typeface="KaiTi" panose="020B0503020204020204" pitchFamily="49" charset="-122"/>
              </a:rPr>
              <a:t>Correlations for the study variables </a:t>
            </a:r>
            <a:endParaRPr lang="en-US" sz="2800" spc="-150" dirty="0">
              <a:solidFill>
                <a:srgbClr val="2B2B2B"/>
              </a:solidFill>
              <a:latin typeface="Fibre" panose="020B0604020202020204" charset="-18"/>
              <a:ea typeface="KaiTi" panose="020B0503020204020204" pitchFamily="49" charset="-122"/>
              <a:cs typeface="Fibre"/>
              <a:sym typeface="Fibre"/>
            </a:endParaRP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3EBB99D3-D000-BE0D-421E-63DE15B16A96}"/>
              </a:ext>
            </a:extLst>
          </p:cNvPr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A2639E-58BF-E3A5-99CE-83215ECAC59C}"/>
              </a:ext>
            </a:extLst>
          </p:cNvPr>
          <p:cNvSpPr txBox="1"/>
          <p:nvPr/>
        </p:nvSpPr>
        <p:spPr>
          <a:xfrm>
            <a:off x="3124200" y="9161369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*</a:t>
            </a:r>
            <a:r>
              <a:rPr lang="en-GB" dirty="0"/>
              <a:t>p&lt;.05, </a:t>
            </a:r>
            <a:r>
              <a:rPr lang="en-GB" baseline="30000" dirty="0"/>
              <a:t>**</a:t>
            </a:r>
            <a:r>
              <a:rPr lang="en-GB" dirty="0"/>
              <a:t> p&lt;.01, </a:t>
            </a:r>
            <a:r>
              <a:rPr lang="en-GB" baseline="30000" dirty="0"/>
              <a:t>***</a:t>
            </a:r>
            <a:r>
              <a:rPr lang="en-GB" dirty="0"/>
              <a:t>p&lt;.001, ∞gender was coded as 0 for boys and 1 for girls</a:t>
            </a:r>
          </a:p>
        </p:txBody>
      </p:sp>
      <p:graphicFrame>
        <p:nvGraphicFramePr>
          <p:cNvPr id="10" name="Tablica 9">
            <a:extLst>
              <a:ext uri="{FF2B5EF4-FFF2-40B4-BE49-F238E27FC236}">
                <a16:creationId xmlns:a16="http://schemas.microsoft.com/office/drawing/2014/main" id="{3DA5C51B-0973-A65C-4225-63EA709CC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345211"/>
              </p:ext>
            </p:extLst>
          </p:nvPr>
        </p:nvGraphicFramePr>
        <p:xfrm>
          <a:off x="1828626" y="1868831"/>
          <a:ext cx="13849387" cy="7051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1569">
                  <a:extLst>
                    <a:ext uri="{9D8B030D-6E8A-4147-A177-3AD203B41FA5}">
                      <a16:colId xmlns:a16="http://schemas.microsoft.com/office/drawing/2014/main" val="2599311423"/>
                    </a:ext>
                  </a:extLst>
                </a:gridCol>
                <a:gridCol w="1216063">
                  <a:extLst>
                    <a:ext uri="{9D8B030D-6E8A-4147-A177-3AD203B41FA5}">
                      <a16:colId xmlns:a16="http://schemas.microsoft.com/office/drawing/2014/main" val="897200306"/>
                    </a:ext>
                  </a:extLst>
                </a:gridCol>
                <a:gridCol w="1765030">
                  <a:extLst>
                    <a:ext uri="{9D8B030D-6E8A-4147-A177-3AD203B41FA5}">
                      <a16:colId xmlns:a16="http://schemas.microsoft.com/office/drawing/2014/main" val="2103009478"/>
                    </a:ext>
                  </a:extLst>
                </a:gridCol>
                <a:gridCol w="1765030">
                  <a:extLst>
                    <a:ext uri="{9D8B030D-6E8A-4147-A177-3AD203B41FA5}">
                      <a16:colId xmlns:a16="http://schemas.microsoft.com/office/drawing/2014/main" val="3445735381"/>
                    </a:ext>
                  </a:extLst>
                </a:gridCol>
                <a:gridCol w="1763640">
                  <a:extLst>
                    <a:ext uri="{9D8B030D-6E8A-4147-A177-3AD203B41FA5}">
                      <a16:colId xmlns:a16="http://schemas.microsoft.com/office/drawing/2014/main" val="4201641393"/>
                    </a:ext>
                  </a:extLst>
                </a:gridCol>
                <a:gridCol w="1765030">
                  <a:extLst>
                    <a:ext uri="{9D8B030D-6E8A-4147-A177-3AD203B41FA5}">
                      <a16:colId xmlns:a16="http://schemas.microsoft.com/office/drawing/2014/main" val="565806329"/>
                    </a:ext>
                  </a:extLst>
                </a:gridCol>
                <a:gridCol w="1378668">
                  <a:extLst>
                    <a:ext uri="{9D8B030D-6E8A-4147-A177-3AD203B41FA5}">
                      <a16:colId xmlns:a16="http://schemas.microsoft.com/office/drawing/2014/main" val="3297577208"/>
                    </a:ext>
                  </a:extLst>
                </a:gridCol>
                <a:gridCol w="1584357">
                  <a:extLst>
                    <a:ext uri="{9D8B030D-6E8A-4147-A177-3AD203B41FA5}">
                      <a16:colId xmlns:a16="http://schemas.microsoft.com/office/drawing/2014/main" val="1519355273"/>
                    </a:ext>
                  </a:extLst>
                </a:gridCol>
              </a:tblGrid>
              <a:tr h="1809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 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Physical activity-playing outside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Physical activity-walking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Physical activity-bike/scooter/skates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DT-games for fun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Primitive reflexes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Age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Gender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05320"/>
                  </a:ext>
                </a:extLst>
              </a:tr>
              <a:tr h="1248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Physical activity-playing outside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1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.538</a:t>
                      </a:r>
                      <a:r>
                        <a:rPr lang="en-GB" sz="2000" kern="100" baseline="30000" dirty="0">
                          <a:effectLst/>
                        </a:rPr>
                        <a:t>**</a:t>
                      </a:r>
                      <a:endParaRPr lang="en-GB" sz="20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 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.534**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-.146</a:t>
                      </a:r>
                      <a:r>
                        <a:rPr lang="en-GB" sz="2000" kern="100" baseline="30000">
                          <a:effectLst/>
                        </a:rPr>
                        <a:t>*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-.055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.024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-.008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8052708"/>
                  </a:ext>
                </a:extLst>
              </a:tr>
              <a:tr h="895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Physical activity-walking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1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.508</a:t>
                      </a:r>
                      <a:r>
                        <a:rPr lang="en-GB" sz="2000" kern="100" baseline="30000" dirty="0">
                          <a:effectLst/>
                        </a:rPr>
                        <a:t>***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-.148*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-.161</a:t>
                      </a:r>
                      <a:r>
                        <a:rPr lang="en-GB" sz="2000" kern="100" baseline="30000">
                          <a:effectLst/>
                        </a:rPr>
                        <a:t>*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.163</a:t>
                      </a:r>
                      <a:r>
                        <a:rPr lang="en-GB" sz="2000" kern="100" baseline="30000">
                          <a:effectLst/>
                        </a:rPr>
                        <a:t>*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.134*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6858787"/>
                  </a:ext>
                </a:extLst>
              </a:tr>
              <a:tr h="120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Physical activity-bike/scooter/skates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1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.011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-.223**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.011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-.007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2871704"/>
                  </a:ext>
                </a:extLst>
              </a:tr>
              <a:tr h="591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DT-games for fun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1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.003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-.048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    -.181**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1905325"/>
                  </a:ext>
                </a:extLst>
              </a:tr>
              <a:tr h="591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Primitive reflexes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1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-.011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-.177**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9525941"/>
                  </a:ext>
                </a:extLst>
              </a:tr>
              <a:tr h="286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Age 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1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-.146*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8020190"/>
                  </a:ext>
                </a:extLst>
              </a:tr>
              <a:tr h="3861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Gender∞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>
                          <a:effectLst/>
                        </a:rPr>
                        <a:t> 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000" kern="100" dirty="0">
                          <a:effectLst/>
                        </a:rPr>
                        <a:t>1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20893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6A45C-D761-8003-A938-3336BDA55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C77FCD-511A-5DE4-7A64-1AB7ABA1DC7A}"/>
              </a:ext>
            </a:extLst>
          </p:cNvPr>
          <p:cNvSpPr/>
          <p:nvPr/>
        </p:nvSpPr>
        <p:spPr>
          <a:xfrm>
            <a:off x="0" y="1188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8E09C77-DF77-396D-DF99-DA2F62683DB3}"/>
              </a:ext>
            </a:extLst>
          </p:cNvPr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4B6D4-5A8B-28C2-0A60-A5863F99FB95}"/>
              </a:ext>
            </a:extLst>
          </p:cNvPr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5AD2A5A-3AFB-8434-AA1C-B190DD42FDD8}"/>
              </a:ext>
            </a:extLst>
          </p:cNvPr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76355A-0EAC-3775-8128-2F02371D6180}"/>
              </a:ext>
            </a:extLst>
          </p:cNvPr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3C209E7-1114-398D-4FD7-68ECAB2A9C95}"/>
              </a:ext>
            </a:extLst>
          </p:cNvPr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B85FF4C-4191-32E3-2FB9-07C76FD1C6BF}"/>
              </a:ext>
            </a:extLst>
          </p:cNvPr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4492E69-DB66-C10F-9E6C-5253AAB963B8}"/>
              </a:ext>
            </a:extLst>
          </p:cNvPr>
          <p:cNvSpPr txBox="1"/>
          <p:nvPr/>
        </p:nvSpPr>
        <p:spPr>
          <a:xfrm>
            <a:off x="1503353" y="462043"/>
            <a:ext cx="9020563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800" dirty="0">
                <a:latin typeface="Fibre" panose="020B0604020202020204" charset="-18"/>
              </a:rPr>
              <a:t>Hierarchical Regression Results</a:t>
            </a: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733AF1C0-B326-A4C9-DD96-E247D58196DB}"/>
              </a:ext>
            </a:extLst>
          </p:cNvPr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F10A6-4766-3AED-0153-325E3CEEEE2C}"/>
              </a:ext>
            </a:extLst>
          </p:cNvPr>
          <p:cNvSpPr txBox="1"/>
          <p:nvPr/>
        </p:nvSpPr>
        <p:spPr>
          <a:xfrm>
            <a:off x="3124200" y="9161369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*</a:t>
            </a:r>
            <a:r>
              <a:rPr lang="en-GB" dirty="0"/>
              <a:t>p&lt;.05, </a:t>
            </a:r>
            <a:r>
              <a:rPr lang="en-GB" baseline="30000" dirty="0"/>
              <a:t>**</a:t>
            </a:r>
            <a:r>
              <a:rPr lang="en-GB" dirty="0"/>
              <a:t> p&lt;.01, </a:t>
            </a:r>
            <a:r>
              <a:rPr lang="en-GB" baseline="30000" dirty="0"/>
              <a:t>***</a:t>
            </a:r>
            <a:r>
              <a:rPr lang="en-GB" dirty="0"/>
              <a:t>p&lt;.001, ∞gender was coded as 0 for boys and 1 for girls</a:t>
            </a:r>
          </a:p>
        </p:txBody>
      </p:sp>
      <p:graphicFrame>
        <p:nvGraphicFramePr>
          <p:cNvPr id="12" name="Tablica 11">
            <a:extLst>
              <a:ext uri="{FF2B5EF4-FFF2-40B4-BE49-F238E27FC236}">
                <a16:creationId xmlns:a16="http://schemas.microsoft.com/office/drawing/2014/main" id="{0D54C807-6E78-DB67-4AE2-C6D6620FA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538387"/>
              </p:ext>
            </p:extLst>
          </p:nvPr>
        </p:nvGraphicFramePr>
        <p:xfrm>
          <a:off x="2112579" y="1287506"/>
          <a:ext cx="13890708" cy="7845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0416">
                  <a:extLst>
                    <a:ext uri="{9D8B030D-6E8A-4147-A177-3AD203B41FA5}">
                      <a16:colId xmlns:a16="http://schemas.microsoft.com/office/drawing/2014/main" val="3012644827"/>
                    </a:ext>
                  </a:extLst>
                </a:gridCol>
                <a:gridCol w="1281067">
                  <a:extLst>
                    <a:ext uri="{9D8B030D-6E8A-4147-A177-3AD203B41FA5}">
                      <a16:colId xmlns:a16="http://schemas.microsoft.com/office/drawing/2014/main" val="3465592519"/>
                    </a:ext>
                  </a:extLst>
                </a:gridCol>
                <a:gridCol w="1065800">
                  <a:extLst>
                    <a:ext uri="{9D8B030D-6E8A-4147-A177-3AD203B41FA5}">
                      <a16:colId xmlns:a16="http://schemas.microsoft.com/office/drawing/2014/main" val="3511848199"/>
                    </a:ext>
                  </a:extLst>
                </a:gridCol>
                <a:gridCol w="1281067">
                  <a:extLst>
                    <a:ext uri="{9D8B030D-6E8A-4147-A177-3AD203B41FA5}">
                      <a16:colId xmlns:a16="http://schemas.microsoft.com/office/drawing/2014/main" val="445856723"/>
                    </a:ext>
                  </a:extLst>
                </a:gridCol>
                <a:gridCol w="1279563">
                  <a:extLst>
                    <a:ext uri="{9D8B030D-6E8A-4147-A177-3AD203B41FA5}">
                      <a16:colId xmlns:a16="http://schemas.microsoft.com/office/drawing/2014/main" val="1747352762"/>
                    </a:ext>
                  </a:extLst>
                </a:gridCol>
                <a:gridCol w="1275046">
                  <a:extLst>
                    <a:ext uri="{9D8B030D-6E8A-4147-A177-3AD203B41FA5}">
                      <a16:colId xmlns:a16="http://schemas.microsoft.com/office/drawing/2014/main" val="2463309435"/>
                    </a:ext>
                  </a:extLst>
                </a:gridCol>
                <a:gridCol w="889149">
                  <a:extLst>
                    <a:ext uri="{9D8B030D-6E8A-4147-A177-3AD203B41FA5}">
                      <a16:colId xmlns:a16="http://schemas.microsoft.com/office/drawing/2014/main" val="4151951463"/>
                    </a:ext>
                  </a:extLst>
                </a:gridCol>
                <a:gridCol w="1087209">
                  <a:extLst>
                    <a:ext uri="{9D8B030D-6E8A-4147-A177-3AD203B41FA5}">
                      <a16:colId xmlns:a16="http://schemas.microsoft.com/office/drawing/2014/main" val="1080148023"/>
                    </a:ext>
                  </a:extLst>
                </a:gridCol>
                <a:gridCol w="1270531">
                  <a:extLst>
                    <a:ext uri="{9D8B030D-6E8A-4147-A177-3AD203B41FA5}">
                      <a16:colId xmlns:a16="http://schemas.microsoft.com/office/drawing/2014/main" val="1473890066"/>
                    </a:ext>
                  </a:extLst>
                </a:gridCol>
                <a:gridCol w="1680860">
                  <a:extLst>
                    <a:ext uri="{9D8B030D-6E8A-4147-A177-3AD203B41FA5}">
                      <a16:colId xmlns:a16="http://schemas.microsoft.com/office/drawing/2014/main" val="1337512715"/>
                    </a:ext>
                  </a:extLst>
                </a:gridCol>
              </a:tblGrid>
              <a:tr h="18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 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95%CI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kern="0" dirty="0">
                          <a:effectLst/>
                        </a:rPr>
                        <a:t> </a:t>
                      </a:r>
                      <a:endParaRPr lang="en-GB" sz="2500" dirty="0"/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/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2050252922"/>
                  </a:ext>
                </a:extLst>
              </a:tr>
              <a:tr h="461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Predictor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B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β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t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p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    Low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Up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Adj. </a:t>
                      </a:r>
                      <a:endParaRPr lang="en-GB" sz="25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R</a:t>
                      </a:r>
                      <a:r>
                        <a:rPr lang="en-GB" sz="2500" kern="0" baseline="30000">
                          <a:effectLst/>
                        </a:rPr>
                        <a:t>2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r>
                        <a:rPr lang="en-GB" sz="2500" kern="0" dirty="0">
                          <a:effectLst/>
                        </a:rPr>
                        <a:t>ΔAdj.R</a:t>
                      </a:r>
                      <a:r>
                        <a:rPr lang="en-GB" sz="2500" kern="0" baseline="30000" dirty="0">
                          <a:effectLst/>
                        </a:rPr>
                        <a:t>2</a:t>
                      </a:r>
                      <a:endParaRPr lang="en-GB" sz="2500" dirty="0"/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 </a:t>
                      </a:r>
                      <a:endParaRPr lang="en-GB" sz="25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P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3997562968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100" dirty="0">
                          <a:effectLst/>
                        </a:rPr>
                        <a:t>Step 1 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.019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.019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.053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1749761953"/>
                  </a:ext>
                </a:extLst>
              </a:tr>
              <a:tr h="6411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100">
                          <a:effectLst/>
                        </a:rPr>
                        <a:t>Age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-.324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-.055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-.796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.427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-1.128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.479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2096820624"/>
                  </a:ext>
                </a:extLst>
              </a:tr>
              <a:tr h="9653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100">
                          <a:effectLst/>
                        </a:rPr>
                        <a:t>Gender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-.644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-.165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-2.389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.018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-1.176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-0.113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243138151"/>
                  </a:ext>
                </a:extLst>
              </a:tr>
              <a:tr h="187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100">
                          <a:effectLst/>
                        </a:rPr>
                        <a:t>Step 2 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25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solidFill>
                            <a:srgbClr val="FF0000"/>
                          </a:solidFill>
                          <a:effectLst/>
                        </a:rPr>
                        <a:t>.062</a:t>
                      </a:r>
                      <a:endParaRPr lang="en-GB" sz="25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solidFill>
                            <a:srgbClr val="FF0000"/>
                          </a:solidFill>
                          <a:effectLst/>
                        </a:rPr>
                        <a:t>.043</a:t>
                      </a:r>
                      <a:endParaRPr lang="en-GB" sz="25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solidFill>
                            <a:srgbClr val="FF0000"/>
                          </a:solidFill>
                          <a:effectLst/>
                        </a:rPr>
                        <a:t>.004</a:t>
                      </a:r>
                      <a:endParaRPr lang="en-GB" sz="25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3439130308"/>
                  </a:ext>
                </a:extLst>
              </a:tr>
              <a:tr h="6411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100">
                          <a:effectLst/>
                        </a:rPr>
                        <a:t>Age 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-.250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-.042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-.612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.541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-1.055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.555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1675151262"/>
                  </a:ext>
                </a:extLst>
              </a:tr>
              <a:tr h="8032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solidFill>
                            <a:srgbClr val="FF0000"/>
                          </a:solidFill>
                          <a:effectLst/>
                        </a:rPr>
                        <a:t>Gender</a:t>
                      </a:r>
                      <a:r>
                        <a:rPr lang="en-GB" sz="2500" kern="100" dirty="0">
                          <a:solidFill>
                            <a:srgbClr val="FF0000"/>
                          </a:solidFill>
                          <a:effectLst/>
                        </a:rPr>
                        <a:t>∞</a:t>
                      </a:r>
                      <a:endParaRPr lang="en-GB" sz="25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solidFill>
                            <a:srgbClr val="FF0000"/>
                          </a:solidFill>
                          <a:effectLst/>
                        </a:rPr>
                        <a:t>-.594</a:t>
                      </a:r>
                      <a:endParaRPr lang="en-GB" sz="25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solidFill>
                            <a:srgbClr val="FF0000"/>
                          </a:solidFill>
                          <a:effectLst/>
                        </a:rPr>
                        <a:t>-.152</a:t>
                      </a:r>
                      <a:endParaRPr lang="en-GB" sz="25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solidFill>
                            <a:srgbClr val="FF0000"/>
                          </a:solidFill>
                          <a:effectLst/>
                        </a:rPr>
                        <a:t>-2.158</a:t>
                      </a:r>
                      <a:endParaRPr lang="en-GB" sz="25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solidFill>
                            <a:srgbClr val="FF0000"/>
                          </a:solidFill>
                          <a:effectLst/>
                        </a:rPr>
                        <a:t>.032</a:t>
                      </a:r>
                      <a:endParaRPr lang="en-GB" sz="25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-1.136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-.051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39548575"/>
                  </a:ext>
                </a:extLst>
              </a:tr>
              <a:tr h="6411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PA-playing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.139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.138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1.585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.114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 - .034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.312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389283524"/>
                  </a:ext>
                </a:extLst>
              </a:tr>
              <a:tr h="6411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PA-walking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-.043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-.045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-.515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.607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-.209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.122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 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3020965341"/>
                  </a:ext>
                </a:extLst>
              </a:tr>
              <a:tr h="8032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2500" kern="0" dirty="0">
                          <a:solidFill>
                            <a:srgbClr val="FF0000"/>
                          </a:solidFill>
                          <a:effectLst/>
                        </a:rPr>
                        <a:t>P</a:t>
                      </a:r>
                      <a:r>
                        <a:rPr lang="en-GB" sz="2500" kern="0" dirty="0">
                          <a:solidFill>
                            <a:srgbClr val="FF0000"/>
                          </a:solidFill>
                          <a:effectLst/>
                        </a:rPr>
                        <a:t>A-bike, skates</a:t>
                      </a:r>
                      <a:endParaRPr lang="en-GB" sz="25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solidFill>
                            <a:srgbClr val="FF0000"/>
                          </a:solidFill>
                          <a:effectLst/>
                        </a:rPr>
                        <a:t>-.271</a:t>
                      </a:r>
                      <a:endParaRPr lang="en-GB" sz="25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solidFill>
                            <a:srgbClr val="FF0000"/>
                          </a:solidFill>
                          <a:effectLst/>
                        </a:rPr>
                        <a:t>-.274</a:t>
                      </a:r>
                      <a:endParaRPr lang="en-GB" sz="25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solidFill>
                            <a:srgbClr val="FF0000"/>
                          </a:solidFill>
                          <a:effectLst/>
                        </a:rPr>
                        <a:t>-3.263</a:t>
                      </a:r>
                      <a:endParaRPr lang="en-GB" sz="25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solidFill>
                            <a:srgbClr val="FF0000"/>
                          </a:solidFill>
                          <a:effectLst/>
                        </a:rPr>
                        <a:t>.001</a:t>
                      </a:r>
                      <a:endParaRPr lang="en-GB" sz="25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-.434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-.107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 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1735984625"/>
                  </a:ext>
                </a:extLst>
              </a:tr>
              <a:tr h="6411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DT-games for fun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.039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.020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.282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.778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-.235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.313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>
                          <a:effectLst/>
                        </a:rPr>
                        <a:t> </a:t>
                      </a:r>
                      <a:endParaRPr lang="en-GB" sz="2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 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2500" kern="0" dirty="0">
                          <a:effectLst/>
                        </a:rPr>
                        <a:t> </a:t>
                      </a:r>
                      <a:endParaRPr lang="en-GB" sz="2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54" marR="45454" marT="0" marB="0"/>
                </a:tc>
                <a:extLst>
                  <a:ext uri="{0D108BD9-81ED-4DB2-BD59-A6C34878D82A}">
                    <a16:rowId xmlns:a16="http://schemas.microsoft.com/office/drawing/2014/main" val="2695227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79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806104" y="642252"/>
            <a:ext cx="12454040" cy="8831047"/>
          </a:xfrm>
          <a:custGeom>
            <a:avLst/>
            <a:gdLst/>
            <a:ahLst/>
            <a:cxnLst/>
            <a:rect l="l" t="t" r="r" b="b"/>
            <a:pathLst>
              <a:path w="12454040" h="8831047">
                <a:moveTo>
                  <a:pt x="0" y="0"/>
                </a:moveTo>
                <a:lnTo>
                  <a:pt x="12454040" y="0"/>
                </a:lnTo>
                <a:lnTo>
                  <a:pt x="12454040" y="8831046"/>
                </a:lnTo>
                <a:lnTo>
                  <a:pt x="0" y="8831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3875196" y="3067479"/>
            <a:ext cx="10315855" cy="4974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hr-HR" sz="3000" dirty="0"/>
              <a:t>P</a:t>
            </a:r>
            <a:r>
              <a:rPr lang="en-GB" sz="3000" dirty="0" err="1"/>
              <a:t>rovides</a:t>
            </a:r>
            <a:r>
              <a:rPr lang="en-GB" sz="3000" dirty="0"/>
              <a:t> preliminary evidence that gender and engagement in activities requiring coordination, such as riding a bicycle or skates, are associated with the integration of primitive reflexes in first-grade children</a:t>
            </a:r>
            <a:endParaRPr lang="hr-HR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000" dirty="0"/>
              <a:t> In</a:t>
            </a:r>
            <a:r>
              <a:rPr lang="en-GB" sz="3000" dirty="0"/>
              <a:t> Croatia, as in many other European countries, </a:t>
            </a:r>
            <a:r>
              <a:rPr lang="hr-HR" sz="3000" dirty="0" err="1"/>
              <a:t>primitive</a:t>
            </a:r>
            <a:r>
              <a:rPr lang="hr-HR" sz="3000" dirty="0"/>
              <a:t> </a:t>
            </a:r>
            <a:r>
              <a:rPr lang="hr-HR" sz="3000" dirty="0" err="1"/>
              <a:t>reflexes</a:t>
            </a:r>
            <a:r>
              <a:rPr lang="en-GB" sz="3000" dirty="0"/>
              <a:t> are not included in standard developmental assessments</a:t>
            </a:r>
            <a:endParaRPr lang="hr-HR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000" dirty="0"/>
              <a:t>F</a:t>
            </a:r>
            <a:r>
              <a:rPr lang="en-GB" sz="3000" dirty="0" err="1"/>
              <a:t>indings</a:t>
            </a:r>
            <a:r>
              <a:rPr lang="en-GB" sz="3000" dirty="0"/>
              <a:t> have practical implications for educators and parents</a:t>
            </a:r>
            <a:endParaRPr lang="en-US" sz="3000" b="1" spc="69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ctr">
              <a:lnSpc>
                <a:spcPts val="3029"/>
              </a:lnSpc>
              <a:spcBef>
                <a:spcPct val="0"/>
              </a:spcBef>
            </a:pPr>
            <a:endParaRPr lang="en-US" sz="2244" b="1" spc="69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75195" y="1133475"/>
            <a:ext cx="10145605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Discussion AND conclusion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09AFAF76-D9D0-915A-2532-BD26CB70EC9F}"/>
              </a:ext>
            </a:extLst>
          </p:cNvPr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96" y="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4069419" y="1344430"/>
            <a:ext cx="9620177" cy="1771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5644"/>
              </a:lnSpc>
            </a:pPr>
            <a:r>
              <a:rPr lang="hr-HR" sz="8000" dirty="0">
                <a:latin typeface="Public Sans" panose="020B0604020202020204" charset="-18"/>
              </a:rPr>
              <a:t>Hvala na pažnji</a:t>
            </a:r>
            <a:endParaRPr lang="en-US" sz="8000" spc="-359" dirty="0">
              <a:solidFill>
                <a:srgbClr val="2B2B2B"/>
              </a:solidFill>
              <a:latin typeface="Public Sans" panose="020B0604020202020204" charset="-18"/>
              <a:ea typeface="Fibre"/>
              <a:cs typeface="Fibre"/>
              <a:sym typeface="Fibre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990075" y="1393713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10800000">
            <a:off x="12482050" y="1495365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6020103" y="3746532"/>
            <a:ext cx="5718807" cy="244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-573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www.digilita.eu</a:t>
            </a:r>
          </a:p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spc="-573" dirty="0">
                <a:solidFill>
                  <a:srgbClr val="2B2B2B"/>
                </a:solidFill>
                <a:latin typeface="Public Sans"/>
                <a:ea typeface="Public Sans"/>
                <a:cs typeface="Public Sans"/>
                <a:sym typeface="Public Sans"/>
              </a:rPr>
              <a:t>digilita@pilar.hr</a:t>
            </a: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DC323E0B-0AA0-C151-9686-97CCF9D6ACAA}"/>
              </a:ext>
            </a:extLst>
          </p:cNvPr>
          <p:cNvSpPr/>
          <p:nvPr/>
        </p:nvSpPr>
        <p:spPr>
          <a:xfrm>
            <a:off x="995636" y="7676672"/>
            <a:ext cx="4820039" cy="1460269"/>
          </a:xfrm>
          <a:custGeom>
            <a:avLst/>
            <a:gdLst/>
            <a:ahLst/>
            <a:cxnLst/>
            <a:rect l="l" t="t" r="r" b="b"/>
            <a:pathLst>
              <a:path w="4820039" h="1460269">
                <a:moveTo>
                  <a:pt x="0" y="0"/>
                </a:moveTo>
                <a:lnTo>
                  <a:pt x="4820039" y="0"/>
                </a:lnTo>
                <a:lnTo>
                  <a:pt x="4820039" y="1460269"/>
                </a:lnTo>
                <a:lnTo>
                  <a:pt x="0" y="146026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alphaModFix amt="84000"/>
            </a:blip>
            <a:stretch>
              <a:fillRect r="-2623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95AC6D7-A9F8-AD94-546E-CF1AB150CBC9}"/>
              </a:ext>
            </a:extLst>
          </p:cNvPr>
          <p:cNvSpPr/>
          <p:nvPr/>
        </p:nvSpPr>
        <p:spPr>
          <a:xfrm>
            <a:off x="13328268" y="7259606"/>
            <a:ext cx="2466646" cy="1595097"/>
          </a:xfrm>
          <a:custGeom>
            <a:avLst/>
            <a:gdLst/>
            <a:ahLst/>
            <a:cxnLst/>
            <a:rect l="l" t="t" r="r" b="b"/>
            <a:pathLst>
              <a:path w="2466646" h="1595097">
                <a:moveTo>
                  <a:pt x="0" y="0"/>
                </a:moveTo>
                <a:lnTo>
                  <a:pt x="2466646" y="0"/>
                </a:lnTo>
                <a:lnTo>
                  <a:pt x="2466646" y="1595097"/>
                </a:lnTo>
                <a:lnTo>
                  <a:pt x="0" y="1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34432A5B-B7F3-134B-2EBF-7CEEE347ACE0}"/>
              </a:ext>
            </a:extLst>
          </p:cNvPr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EA621283-4D0E-D3E2-EEE1-F8F3A9C7575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944425" y="7476545"/>
            <a:ext cx="7019925" cy="19526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16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74861" y="1901884"/>
            <a:ext cx="6483233" cy="6483233"/>
            <a:chOff x="0" y="0"/>
            <a:chExt cx="34823400" cy="34823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1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61025" y="907641"/>
            <a:ext cx="4994070" cy="1988486"/>
          </a:xfrm>
          <a:custGeom>
            <a:avLst/>
            <a:gdLst/>
            <a:ahLst/>
            <a:cxnLst/>
            <a:rect l="l" t="t" r="r" b="b"/>
            <a:pathLst>
              <a:path w="4994070" h="1988486">
                <a:moveTo>
                  <a:pt x="0" y="0"/>
                </a:moveTo>
                <a:lnTo>
                  <a:pt x="4994070" y="0"/>
                </a:lnTo>
                <a:lnTo>
                  <a:pt x="4994070" y="1988486"/>
                </a:lnTo>
                <a:lnTo>
                  <a:pt x="0" y="19884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5295857" flipH="1">
            <a:off x="6980684" y="2011898"/>
            <a:ext cx="2140650" cy="1883772"/>
          </a:xfrm>
          <a:custGeom>
            <a:avLst/>
            <a:gdLst/>
            <a:ahLst/>
            <a:cxnLst/>
            <a:rect l="l" t="t" r="r" b="b"/>
            <a:pathLst>
              <a:path w="2140650" h="1883772">
                <a:moveTo>
                  <a:pt x="2140651" y="0"/>
                </a:moveTo>
                <a:lnTo>
                  <a:pt x="0" y="0"/>
                </a:lnTo>
                <a:lnTo>
                  <a:pt x="0" y="1883773"/>
                </a:lnTo>
                <a:lnTo>
                  <a:pt x="2140651" y="1883773"/>
                </a:lnTo>
                <a:lnTo>
                  <a:pt x="214065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219200" y="4381501"/>
            <a:ext cx="7620000" cy="6896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969"/>
              </a:lnSpc>
              <a:spcBef>
                <a:spcPct val="0"/>
              </a:spcBef>
            </a:pPr>
            <a:r>
              <a:rPr lang="en-GB" sz="2400" i="1" dirty="0" err="1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DigiLitA</a:t>
            </a:r>
            <a:r>
              <a:rPr lang="en-GB" sz="2400" i="1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- The effect of environment on child development: The association of digital technology use, home literacy environment and physical activity with the well-being of children in early school years </a:t>
            </a:r>
            <a:r>
              <a:rPr lang="en-GB" sz="24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endParaRPr lang="hr-HR" sz="2400" dirty="0"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lvl="0">
              <a:lnSpc>
                <a:spcPts val="2969"/>
              </a:lnSpc>
              <a:spcBef>
                <a:spcPct val="0"/>
              </a:spcBef>
            </a:pPr>
            <a:endParaRPr lang="hr-HR" sz="2400" dirty="0"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lvl="0">
              <a:lnSpc>
                <a:spcPts val="2969"/>
              </a:lnSpc>
              <a:spcBef>
                <a:spcPct val="0"/>
              </a:spcBef>
            </a:pPr>
            <a:r>
              <a:rPr lang="en-GB" sz="24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 research project of the Ivo Pilar Institute of Social Sciences, funded by European Union programme NextGeneration EU (project number 01/02-73/23-2519-5).</a:t>
            </a:r>
            <a:endParaRPr lang="en-US" sz="2400" u="none" spc="68" dirty="0">
              <a:solidFill>
                <a:srgbClr val="2B2B2B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  <a:sym typeface="Quicksand Semi-Bold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endParaRPr lang="hr-HR" sz="2199" b="1" u="none" spc="68" dirty="0">
              <a:solidFill>
                <a:srgbClr val="2B2B2B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  <a:sym typeface="Quicksand Semi-Bold"/>
            </a:endParaRPr>
          </a:p>
          <a:p>
            <a:pPr marL="0" lvl="0" indent="0" algn="ctr">
              <a:lnSpc>
                <a:spcPts val="2969"/>
              </a:lnSpc>
              <a:spcBef>
                <a:spcPct val="0"/>
              </a:spcBef>
            </a:pPr>
            <a:r>
              <a:rPr lang="hr-HR" sz="3000" b="1" spc="68" dirty="0">
                <a:solidFill>
                  <a:srgbClr val="2B2B2B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  <a:sym typeface="Quicksand Semi-Bold"/>
              </a:rPr>
              <a:t>www.digilita.eu</a:t>
            </a:r>
            <a:endParaRPr lang="en-US" sz="3000" b="1" u="none" spc="68" dirty="0">
              <a:solidFill>
                <a:srgbClr val="2B2B2B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  <a:sym typeface="Quicksand Semi-Bold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endParaRPr lang="en-US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endParaRPr lang="en-US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endParaRPr lang="en-US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endParaRPr lang="en-US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endParaRPr lang="en-US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  <a:p>
            <a:pPr marL="0" lvl="0" indent="0" algn="l">
              <a:lnSpc>
                <a:spcPts val="2969"/>
              </a:lnSpc>
              <a:spcBef>
                <a:spcPct val="0"/>
              </a:spcBef>
            </a:pPr>
            <a:endParaRPr lang="en-US" sz="2199" b="1" u="none" spc="68" dirty="0">
              <a:solidFill>
                <a:srgbClr val="2B2B2B"/>
              </a:solidFill>
              <a:latin typeface="Quicksand Semi-Bold"/>
              <a:ea typeface="Quicksand Semi-Bold"/>
              <a:cs typeface="Quicksand Semi-Bold"/>
              <a:sym typeface="Quicksand Semi-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220919" y="9476111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0546896" y="8634906"/>
            <a:ext cx="4820039" cy="1460269"/>
          </a:xfrm>
          <a:custGeom>
            <a:avLst/>
            <a:gdLst/>
            <a:ahLst/>
            <a:cxnLst/>
            <a:rect l="l" t="t" r="r" b="b"/>
            <a:pathLst>
              <a:path w="4820039" h="1460269">
                <a:moveTo>
                  <a:pt x="0" y="0"/>
                </a:moveTo>
                <a:lnTo>
                  <a:pt x="4820039" y="0"/>
                </a:lnTo>
                <a:lnTo>
                  <a:pt x="4820039" y="1460269"/>
                </a:lnTo>
                <a:lnTo>
                  <a:pt x="0" y="14602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84000"/>
            </a:blip>
            <a:stretch>
              <a:fillRect r="-2623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C5B94C23-66A8-72E1-75A0-9D0114D9980C}"/>
              </a:ext>
            </a:extLst>
          </p:cNvPr>
          <p:cNvSpPr/>
          <p:nvPr/>
        </p:nvSpPr>
        <p:spPr>
          <a:xfrm>
            <a:off x="15366935" y="235287"/>
            <a:ext cx="2466646" cy="1595097"/>
          </a:xfrm>
          <a:custGeom>
            <a:avLst/>
            <a:gdLst/>
            <a:ahLst/>
            <a:cxnLst/>
            <a:rect l="l" t="t" r="r" b="b"/>
            <a:pathLst>
              <a:path w="2466646" h="1595097">
                <a:moveTo>
                  <a:pt x="0" y="0"/>
                </a:moveTo>
                <a:lnTo>
                  <a:pt x="2466646" y="0"/>
                </a:lnTo>
                <a:lnTo>
                  <a:pt x="2466646" y="1595097"/>
                </a:lnTo>
                <a:lnTo>
                  <a:pt x="0" y="1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68DA1-508F-0DC9-EAD7-D7932493A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D1BBBE4-4E72-1CD5-B235-553D4A27D4AC}"/>
              </a:ext>
            </a:extLst>
          </p:cNvPr>
          <p:cNvSpPr/>
          <p:nvPr/>
        </p:nvSpPr>
        <p:spPr>
          <a:xfrm>
            <a:off x="0" y="-764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8F57C5-FA3E-C038-2B0F-70B1FB267DDD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35DF758-6FF3-CB9A-A059-8BF9E301580C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236D90-A0B4-32F1-9C6A-9F357B6F9ADD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195802C-0533-EF2B-34AD-F8EFC6AE398E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CE7AABC-5F8B-32C8-EDAE-CB740FEE5A5B}"/>
              </a:ext>
            </a:extLst>
          </p:cNvPr>
          <p:cNvSpPr txBox="1"/>
          <p:nvPr/>
        </p:nvSpPr>
        <p:spPr>
          <a:xfrm>
            <a:off x="854127" y="242061"/>
            <a:ext cx="6680372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Introduction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7349EDBD-F443-3569-9575-6AEDEB6E60B0}"/>
              </a:ext>
            </a:extLst>
          </p:cNvPr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9FE5C2B-9945-6FDB-C52B-C60C6B3BE243}"/>
              </a:ext>
            </a:extLst>
          </p:cNvPr>
          <p:cNvSpPr txBox="1"/>
          <p:nvPr/>
        </p:nvSpPr>
        <p:spPr>
          <a:xfrm>
            <a:off x="11093278" y="1924952"/>
            <a:ext cx="6680372" cy="79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8320"/>
              </a:lnSpc>
            </a:pPr>
            <a:r>
              <a:rPr lang="hr-HR" sz="4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consequences</a:t>
            </a:r>
            <a:r>
              <a:rPr lang="hr-HR" sz="4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4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of</a:t>
            </a:r>
            <a:r>
              <a:rPr lang="hr-HR" sz="4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4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persistance</a:t>
            </a:r>
            <a:endParaRPr lang="en-US" sz="4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497BE-BFBC-44AA-C791-DDD92935A6F8}"/>
              </a:ext>
            </a:extLst>
          </p:cNvPr>
          <p:cNvSpPr txBox="1"/>
          <p:nvPr/>
        </p:nvSpPr>
        <p:spPr>
          <a:xfrm>
            <a:off x="2537433" y="2012630"/>
            <a:ext cx="3874629" cy="798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4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Primitive</a:t>
            </a:r>
            <a:r>
              <a:rPr lang="hr-HR" sz="4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4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reflexes</a:t>
            </a:r>
            <a:endParaRPr lang="en-US" sz="4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0D924EA6-F0EB-1CCE-F9BF-D110504515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2053092"/>
              </p:ext>
            </p:extLst>
          </p:nvPr>
        </p:nvGraphicFramePr>
        <p:xfrm>
          <a:off x="993220" y="3010748"/>
          <a:ext cx="7007780" cy="6465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46348100-062B-0A0A-3C47-1DDD6238F7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010397"/>
              </p:ext>
            </p:extLst>
          </p:nvPr>
        </p:nvGraphicFramePr>
        <p:xfrm>
          <a:off x="9820164" y="2324100"/>
          <a:ext cx="7439136" cy="754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454352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45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90C53211-8243-AEEB-6F2E-6F277A43288E}"/>
              </a:ext>
            </a:extLst>
          </p:cNvPr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E5B74-C4D3-6706-60F8-B8550E3184EF}"/>
              </a:ext>
            </a:extLst>
          </p:cNvPr>
          <p:cNvSpPr txBox="1">
            <a:spLocks/>
          </p:cNvSpPr>
          <p:nvPr/>
        </p:nvSpPr>
        <p:spPr>
          <a:xfrm>
            <a:off x="533400" y="2324100"/>
            <a:ext cx="9829800" cy="66679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• </a:t>
            </a:r>
            <a:r>
              <a:rPr lang="en-GB" b="1" dirty="0"/>
              <a:t>Asymmetrical Tonic Neck Reflex (ATNR)</a:t>
            </a:r>
          </a:p>
          <a:p>
            <a:pPr marL="0" indent="0">
              <a:buNone/>
            </a:pPr>
            <a:r>
              <a:rPr lang="en-GB" dirty="0"/>
              <a:t>  – Present at birth, inhibited by 6 months</a:t>
            </a:r>
            <a:endParaRPr lang="hr-HR" dirty="0"/>
          </a:p>
          <a:p>
            <a:pPr marL="0" indent="0">
              <a:buNone/>
            </a:pPr>
            <a:r>
              <a:rPr lang="en-GB" dirty="0"/>
              <a:t>   – Important for crawling, hand-eye coordination, reading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b="1" dirty="0"/>
              <a:t>Symmetrical Tonic Neck Reflex (STNR)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hr-HR" dirty="0"/>
              <a:t>  </a:t>
            </a:r>
            <a:r>
              <a:rPr lang="en-GB" dirty="0"/>
              <a:t>– Appears 5–8 months, supports crawling/creeping</a:t>
            </a:r>
          </a:p>
          <a:p>
            <a:pPr marL="0" indent="0">
              <a:buNone/>
            </a:pPr>
            <a:r>
              <a:rPr lang="en-GB" dirty="0"/>
              <a:t>   – Persistence affects posture, coordination, school tasks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• </a:t>
            </a:r>
            <a:r>
              <a:rPr lang="en-GB" b="1" dirty="0"/>
              <a:t>Tonic Labyrinthine Reflex (TLR)</a:t>
            </a:r>
          </a:p>
          <a:p>
            <a:pPr marL="0" indent="0">
              <a:buNone/>
            </a:pPr>
            <a:r>
              <a:rPr lang="en-GB" dirty="0"/>
              <a:t>  – Present at birth, controls head-body position</a:t>
            </a:r>
            <a:endParaRPr lang="hr-HR" dirty="0"/>
          </a:p>
          <a:p>
            <a:pPr marL="0" indent="0">
              <a:buNone/>
            </a:pPr>
            <a:r>
              <a:rPr lang="en-GB" dirty="0"/>
              <a:t>   – Persistence impacts balance, posture, eye control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9232F5E-622F-F488-62F6-569D364505EB}"/>
              </a:ext>
            </a:extLst>
          </p:cNvPr>
          <p:cNvSpPr txBox="1"/>
          <p:nvPr/>
        </p:nvSpPr>
        <p:spPr>
          <a:xfrm>
            <a:off x="1006370" y="522646"/>
            <a:ext cx="15376474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Key</a:t>
            </a:r>
            <a:r>
              <a:rPr lang="hr-HR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reflexes</a:t>
            </a:r>
            <a:r>
              <a:rPr lang="hr-HR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in</a:t>
            </a:r>
            <a:r>
              <a:rPr lang="hr-HR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middle</a:t>
            </a:r>
            <a:r>
              <a:rPr lang="hr-HR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childhood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CA4B4D0E-4736-93B6-9844-2F91CB6E3B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6400" y="2180275"/>
            <a:ext cx="7823891" cy="354790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AACF4DFB-28EA-FEAE-E919-F380FA6957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75985" y="5962071"/>
            <a:ext cx="5241495" cy="32977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3030C-E7C7-C639-A541-23F9F495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C68B48C-DB35-4743-68FA-0A8C58F6923A}"/>
              </a:ext>
            </a:extLst>
          </p:cNvPr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B117F4F-2C02-66D6-3BB9-9F784D8B974A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7593A4A-B4D8-CA57-C2B9-4E68260D8268}"/>
              </a:ext>
            </a:extLst>
          </p:cNvPr>
          <p:cNvSpPr/>
          <p:nvPr/>
        </p:nvSpPr>
        <p:spPr>
          <a:xfrm flipH="1">
            <a:off x="-1328922" y="8115300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BF81578-7F83-4E21-D6E0-2C1F2C4E5BD6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B4E86AB-403B-7C60-B7B5-7884EE457658}"/>
              </a:ext>
            </a:extLst>
          </p:cNvPr>
          <p:cNvSpPr/>
          <p:nvPr/>
        </p:nvSpPr>
        <p:spPr>
          <a:xfrm rot="5400000">
            <a:off x="15359884" y="-2002475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BC27DEF-304F-7EF4-BBBE-DCEBE58C06D3}"/>
              </a:ext>
            </a:extLst>
          </p:cNvPr>
          <p:cNvSpPr txBox="1"/>
          <p:nvPr/>
        </p:nvSpPr>
        <p:spPr>
          <a:xfrm>
            <a:off x="854126" y="242061"/>
            <a:ext cx="9051873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Causes</a:t>
            </a:r>
            <a:r>
              <a:rPr lang="hr-HR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of</a:t>
            </a:r>
            <a:r>
              <a:rPr lang="hr-HR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 </a:t>
            </a:r>
            <a:r>
              <a:rPr lang="hr-HR" sz="8000" spc="-160" dirty="0" err="1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retention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C7EC0953-2AE2-6279-3FC1-CDD09E36D921}"/>
              </a:ext>
            </a:extLst>
          </p:cNvPr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DB60B7C9-5469-5EA0-EC00-3DB028A61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5620540"/>
              </p:ext>
            </p:extLst>
          </p:nvPr>
        </p:nvGraphicFramePr>
        <p:xfrm>
          <a:off x="533400" y="1813520"/>
          <a:ext cx="6749609" cy="2598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977BD0-0845-63A8-9199-F00C59F95DA5}"/>
              </a:ext>
            </a:extLst>
          </p:cNvPr>
          <p:cNvSpPr txBox="1">
            <a:spLocks/>
          </p:cNvSpPr>
          <p:nvPr/>
        </p:nvSpPr>
        <p:spPr>
          <a:xfrm>
            <a:off x="8458200" y="6146983"/>
            <a:ext cx="9067800" cy="24916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Excessive screen time linked to less physical activity</a:t>
            </a:r>
          </a:p>
          <a:p>
            <a:pPr marL="0" indent="0">
              <a:buNone/>
            </a:pPr>
            <a:r>
              <a:rPr lang="en-GB" dirty="0"/>
              <a:t>• WHO guidelines: ≥180 min/day of physical activity, ≤1 h sedentary screen time</a:t>
            </a:r>
          </a:p>
          <a:p>
            <a:pPr marL="0" indent="0">
              <a:buNone/>
            </a:pPr>
            <a:r>
              <a:rPr lang="en-GB" dirty="0"/>
              <a:t>• Few children meet both guidelines globally</a:t>
            </a:r>
          </a:p>
          <a:p>
            <a:pPr marL="0" indent="0">
              <a:buNone/>
            </a:pPr>
            <a:r>
              <a:rPr lang="en-GB" dirty="0"/>
              <a:t>• Time Displacement Theory: technology use reduces time for physical and social activities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10EE3C-6D71-39AD-3A5C-B6FA57228C0A}"/>
              </a:ext>
            </a:extLst>
          </p:cNvPr>
          <p:cNvSpPr txBox="1"/>
          <p:nvPr/>
        </p:nvSpPr>
        <p:spPr>
          <a:xfrm>
            <a:off x="8305800" y="3651010"/>
            <a:ext cx="9773672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320"/>
              </a:lnSpc>
            </a:pPr>
            <a:r>
              <a:rPr lang="hr-HR" sz="8000" dirty="0">
                <a:latin typeface="Fibre" panose="020B0604020202020204" charset="-18"/>
              </a:rPr>
              <a:t>Digital </a:t>
            </a:r>
            <a:r>
              <a:rPr lang="hr-HR" sz="8000" dirty="0" err="1">
                <a:latin typeface="Fibre" panose="020B0604020202020204" charset="-18"/>
              </a:rPr>
              <a:t>technology</a:t>
            </a:r>
            <a:r>
              <a:rPr lang="hr-HR" sz="8000" dirty="0">
                <a:latin typeface="Fibre" panose="020B0604020202020204" charset="-18"/>
              </a:rPr>
              <a:t> &amp; time </a:t>
            </a:r>
            <a:r>
              <a:rPr lang="hr-HR" sz="8000" dirty="0" err="1">
                <a:latin typeface="Fibre" panose="020B0604020202020204" charset="-18"/>
              </a:rPr>
              <a:t>displacement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2C16B124-C742-BFCB-06A0-68B65CDFBA38}"/>
              </a:ext>
            </a:extLst>
          </p:cNvPr>
          <p:cNvSpPr/>
          <p:nvPr/>
        </p:nvSpPr>
        <p:spPr>
          <a:xfrm rot="-9093014" flipH="1">
            <a:off x="3026315" y="5505837"/>
            <a:ext cx="4011843" cy="2172224"/>
          </a:xfrm>
          <a:custGeom>
            <a:avLst/>
            <a:gdLst/>
            <a:ahLst/>
            <a:cxnLst/>
            <a:rect l="l" t="t" r="r" b="b"/>
            <a:pathLst>
              <a:path w="1273984" h="634598">
                <a:moveTo>
                  <a:pt x="0" y="634598"/>
                </a:moveTo>
                <a:lnTo>
                  <a:pt x="1273984" y="634598"/>
                </a:lnTo>
                <a:lnTo>
                  <a:pt x="1273984" y="0"/>
                </a:lnTo>
                <a:lnTo>
                  <a:pt x="0" y="0"/>
                </a:lnTo>
                <a:lnTo>
                  <a:pt x="0" y="63459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017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804324" y="1901884"/>
            <a:ext cx="6483233" cy="6483233"/>
            <a:chOff x="0" y="0"/>
            <a:chExt cx="34823400" cy="3482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458564" y="1643575"/>
            <a:ext cx="8219836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THE AIM OF THE STUDY</a:t>
            </a: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  <a:p>
            <a:pPr marL="0" lvl="0" indent="0" algn="l">
              <a:lnSpc>
                <a:spcPts val="8320"/>
              </a:lnSpc>
            </a:pPr>
            <a:endParaRPr lang="en-US" sz="8000" spc="-160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9" name="Freeform 9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D65CFDC1-12C0-2EAA-D46E-5D0CFAFC3EBE}"/>
              </a:ext>
            </a:extLst>
          </p:cNvPr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6CABB1-5AC9-9F71-16F8-F998EA0DD321}"/>
              </a:ext>
            </a:extLst>
          </p:cNvPr>
          <p:cNvSpPr txBox="1">
            <a:spLocks/>
          </p:cNvSpPr>
          <p:nvPr/>
        </p:nvSpPr>
        <p:spPr>
          <a:xfrm>
            <a:off x="8829437" y="3772363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• Investigate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en-GB" dirty="0"/>
              <a:t>retention of ATNR, STNR, and TLR in children aged 6–8</a:t>
            </a:r>
          </a:p>
          <a:p>
            <a:pPr marL="0" indent="0">
              <a:buNone/>
            </a:pPr>
            <a:r>
              <a:rPr lang="en-GB" dirty="0"/>
              <a:t>• Examine whether reflex persistence can be predicted by:</a:t>
            </a:r>
          </a:p>
          <a:p>
            <a:pPr marL="0" indent="0">
              <a:buNone/>
            </a:pPr>
            <a:r>
              <a:rPr lang="en-GB" dirty="0"/>
              <a:t>  – Time spent in different physical activities</a:t>
            </a:r>
          </a:p>
          <a:p>
            <a:pPr marL="0" indent="0">
              <a:buNone/>
            </a:pPr>
            <a:r>
              <a:rPr lang="en-GB" dirty="0"/>
              <a:t>  – Time spent using digital technology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60" y="1028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425798" y="341187"/>
            <a:ext cx="6313239" cy="3523935"/>
          </a:xfrm>
          <a:custGeom>
            <a:avLst/>
            <a:gdLst/>
            <a:ahLst/>
            <a:cxnLst/>
            <a:rect l="l" t="t" r="r" b="b"/>
            <a:pathLst>
              <a:path w="6313239" h="3523935">
                <a:moveTo>
                  <a:pt x="0" y="0"/>
                </a:moveTo>
                <a:lnTo>
                  <a:pt x="6313238" y="0"/>
                </a:lnTo>
                <a:lnTo>
                  <a:pt x="6313238" y="3523935"/>
                </a:lnTo>
                <a:lnTo>
                  <a:pt x="0" y="35239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255192" y="426201"/>
            <a:ext cx="5805705" cy="3240639"/>
          </a:xfrm>
          <a:custGeom>
            <a:avLst/>
            <a:gdLst/>
            <a:ahLst/>
            <a:cxnLst/>
            <a:rect l="l" t="t" r="r" b="b"/>
            <a:pathLst>
              <a:path w="5805705" h="3240639">
                <a:moveTo>
                  <a:pt x="0" y="0"/>
                </a:moveTo>
                <a:lnTo>
                  <a:pt x="5805705" y="0"/>
                </a:lnTo>
                <a:lnTo>
                  <a:pt x="5805705" y="3240639"/>
                </a:lnTo>
                <a:lnTo>
                  <a:pt x="0" y="3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7164288" y="1407493"/>
            <a:ext cx="4975325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hr-HR" sz="6800" dirty="0">
                <a:solidFill>
                  <a:srgbClr val="303030"/>
                </a:solidFill>
                <a:latin typeface="Fibre"/>
                <a:ea typeface="Fibre"/>
                <a:cs typeface="Fibre"/>
                <a:sym typeface="Fibre"/>
              </a:rPr>
              <a:t>Sample</a:t>
            </a:r>
            <a:endParaRPr lang="en-US" sz="6800" dirty="0">
              <a:solidFill>
                <a:srgbClr val="303030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6" name="Freeform 6"/>
          <p:cNvSpPr/>
          <p:nvPr/>
        </p:nvSpPr>
        <p:spPr>
          <a:xfrm rot="-1798045">
            <a:off x="11055443" y="2726655"/>
            <a:ext cx="1287540" cy="581591"/>
          </a:xfrm>
          <a:custGeom>
            <a:avLst/>
            <a:gdLst/>
            <a:ahLst/>
            <a:cxnLst/>
            <a:rect l="l" t="t" r="r" b="b"/>
            <a:pathLst>
              <a:path w="1287540" h="581591">
                <a:moveTo>
                  <a:pt x="0" y="0"/>
                </a:moveTo>
                <a:lnTo>
                  <a:pt x="1287541" y="0"/>
                </a:lnTo>
                <a:lnTo>
                  <a:pt x="1287541" y="581591"/>
                </a:lnTo>
                <a:lnTo>
                  <a:pt x="0" y="5815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9093014" flipV="1">
            <a:off x="6671282" y="2583613"/>
            <a:ext cx="1273984" cy="634598"/>
          </a:xfrm>
          <a:custGeom>
            <a:avLst/>
            <a:gdLst/>
            <a:ahLst/>
            <a:cxnLst/>
            <a:rect l="l" t="t" r="r" b="b"/>
            <a:pathLst>
              <a:path w="1273984" h="634598">
                <a:moveTo>
                  <a:pt x="0" y="634598"/>
                </a:moveTo>
                <a:lnTo>
                  <a:pt x="1273984" y="634598"/>
                </a:lnTo>
                <a:lnTo>
                  <a:pt x="1273984" y="0"/>
                </a:lnTo>
                <a:lnTo>
                  <a:pt x="0" y="0"/>
                </a:lnTo>
                <a:lnTo>
                  <a:pt x="0" y="63459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4182716">
            <a:off x="8570472" y="-2234255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7459133" y="580188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1737559">
            <a:off x="6016825" y="8980873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185331" y="1239230"/>
            <a:ext cx="4807009" cy="209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22</a:t>
            </a:r>
            <a:r>
              <a:rPr lang="hr-HR" sz="2400" dirty="0"/>
              <a:t>0</a:t>
            </a:r>
            <a:r>
              <a:rPr lang="en-GB" sz="2400" dirty="0"/>
              <a:t> children and one of their parents (83.9% mothers). The children were aged from 6 to 8 years (M=7.06, SD=.331). A total of 117, 52.9% were girls</a:t>
            </a:r>
            <a:r>
              <a:rPr lang="en-GB" dirty="0"/>
              <a:t>. </a:t>
            </a:r>
            <a:endParaRPr lang="en-US" sz="2199" dirty="0">
              <a:solidFill>
                <a:srgbClr val="30303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840486" y="2251993"/>
            <a:ext cx="5021716" cy="73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303030"/>
                </a:solidFill>
                <a:latin typeface="+mj-lt"/>
                <a:ea typeface="Quicksand"/>
                <a:cs typeface="Quicksand"/>
                <a:sym typeface="Quicksand"/>
              </a:rPr>
              <a:t>Zoo tickets as a gift for participation</a:t>
            </a:r>
            <a:endParaRPr lang="en-US" sz="2400" dirty="0">
              <a:solidFill>
                <a:srgbClr val="303030"/>
              </a:solidFill>
              <a:latin typeface="+mj-lt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3040"/>
              </a:lnSpc>
            </a:pPr>
            <a:endParaRPr lang="en-US" sz="2000" dirty="0">
              <a:solidFill>
                <a:srgbClr val="30303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862257" y="1676739"/>
            <a:ext cx="4964190" cy="36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303030"/>
                </a:solidFill>
                <a:latin typeface="+mj-lt"/>
                <a:ea typeface="Quicksand"/>
                <a:cs typeface="Quicksand"/>
                <a:sym typeface="Quicksand"/>
              </a:rPr>
              <a:t>September and October 2024.</a:t>
            </a:r>
            <a:endParaRPr lang="en-US" sz="2400" dirty="0">
              <a:solidFill>
                <a:srgbClr val="303030"/>
              </a:solidFill>
              <a:latin typeface="+mj-lt"/>
              <a:ea typeface="Quicksand"/>
              <a:cs typeface="Quicksand"/>
              <a:sym typeface="Quicksan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752887" y="2979350"/>
            <a:ext cx="3226817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4935"/>
              </a:lnSpc>
            </a:pPr>
            <a:r>
              <a:rPr lang="hr-HR" sz="4700" spc="-94" dirty="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Data from the First wave</a:t>
            </a:r>
            <a:endParaRPr lang="en-US" sz="4700" spc="-94" dirty="0">
              <a:solidFill>
                <a:srgbClr val="2B2B2B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94280" y="4329039"/>
            <a:ext cx="7556993" cy="5951138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ED751-DD2E-7598-D38E-EA5C2AF46E75}"/>
              </a:ext>
            </a:extLst>
          </p:cNvPr>
          <p:cNvSpPr txBox="1"/>
          <p:nvPr/>
        </p:nvSpPr>
        <p:spPr>
          <a:xfrm>
            <a:off x="8728618" y="7266610"/>
            <a:ext cx="13267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GIRLS</a:t>
            </a:r>
          </a:p>
          <a:p>
            <a:r>
              <a:rPr lang="hr-HR" dirty="0"/>
              <a:t>52,9%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E457A-CDD9-2320-8AF5-790DF4DFB517}"/>
              </a:ext>
            </a:extLst>
          </p:cNvPr>
          <p:cNvSpPr txBox="1"/>
          <p:nvPr/>
        </p:nvSpPr>
        <p:spPr>
          <a:xfrm>
            <a:off x="2679054" y="6721212"/>
            <a:ext cx="13267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BOYS</a:t>
            </a:r>
          </a:p>
          <a:p>
            <a:r>
              <a:rPr lang="hr-HR" dirty="0"/>
              <a:t>47,1%%</a:t>
            </a: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77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r>
              <a:rPr lang="hr-HR" dirty="0"/>
              <a:t> </a:t>
            </a:r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409864" y="679301"/>
            <a:ext cx="5354962" cy="5006764"/>
          </a:xfrm>
          <a:custGeom>
            <a:avLst/>
            <a:gdLst/>
            <a:ahLst/>
            <a:cxnLst/>
            <a:rect l="l" t="t" r="r" b="b"/>
            <a:pathLst>
              <a:path w="5714234" h="3189582">
                <a:moveTo>
                  <a:pt x="0" y="0"/>
                </a:moveTo>
                <a:lnTo>
                  <a:pt x="5714234" y="0"/>
                </a:lnTo>
                <a:lnTo>
                  <a:pt x="5714234" y="3189581"/>
                </a:lnTo>
                <a:lnTo>
                  <a:pt x="0" y="31895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669064" y="681051"/>
            <a:ext cx="4494794" cy="3187218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684393" y="6521542"/>
            <a:ext cx="4494794" cy="3031943"/>
          </a:xfrm>
          <a:custGeom>
            <a:avLst/>
            <a:gdLst/>
            <a:ahLst/>
            <a:cxnLst/>
            <a:rect l="l" t="t" r="r" b="b"/>
            <a:pathLst>
              <a:path w="4494794" h="3031943">
                <a:moveTo>
                  <a:pt x="0" y="0"/>
                </a:moveTo>
                <a:lnTo>
                  <a:pt x="4494795" y="0"/>
                </a:lnTo>
                <a:lnTo>
                  <a:pt x="4494795" y="3031943"/>
                </a:lnTo>
                <a:lnTo>
                  <a:pt x="0" y="30319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729282" y="4271838"/>
            <a:ext cx="4975325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hr-HR" sz="6800" dirty="0">
                <a:solidFill>
                  <a:srgbClr val="303030"/>
                </a:solidFill>
                <a:latin typeface="Fibre"/>
                <a:ea typeface="Fibre"/>
                <a:cs typeface="Fibre"/>
                <a:sym typeface="Fibre"/>
              </a:rPr>
              <a:t>MEASURES</a:t>
            </a:r>
            <a:endParaRPr lang="en-US" sz="6800" dirty="0">
              <a:solidFill>
                <a:srgbClr val="303030"/>
              </a:solidFill>
              <a:latin typeface="Fibre"/>
              <a:ea typeface="Fibre"/>
              <a:cs typeface="Fibre"/>
              <a:sym typeface="Fibre"/>
            </a:endParaRPr>
          </a:p>
        </p:txBody>
      </p:sp>
      <p:sp>
        <p:nvSpPr>
          <p:cNvPr id="8" name="Freeform 8"/>
          <p:cNvSpPr/>
          <p:nvPr/>
        </p:nvSpPr>
        <p:spPr>
          <a:xfrm rot="-1798045">
            <a:off x="11055443" y="2726655"/>
            <a:ext cx="1287540" cy="581591"/>
          </a:xfrm>
          <a:custGeom>
            <a:avLst/>
            <a:gdLst/>
            <a:ahLst/>
            <a:cxnLst/>
            <a:rect l="l" t="t" r="r" b="b"/>
            <a:pathLst>
              <a:path w="1287540" h="581591">
                <a:moveTo>
                  <a:pt x="0" y="0"/>
                </a:moveTo>
                <a:lnTo>
                  <a:pt x="1287541" y="0"/>
                </a:lnTo>
                <a:lnTo>
                  <a:pt x="1287541" y="581591"/>
                </a:lnTo>
                <a:lnTo>
                  <a:pt x="0" y="5815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9093014" flipV="1">
            <a:off x="5960059" y="2691202"/>
            <a:ext cx="1273984" cy="634598"/>
          </a:xfrm>
          <a:custGeom>
            <a:avLst/>
            <a:gdLst/>
            <a:ahLst/>
            <a:cxnLst/>
            <a:rect l="l" t="t" r="r" b="b"/>
            <a:pathLst>
              <a:path w="1273984" h="634598">
                <a:moveTo>
                  <a:pt x="0" y="634598"/>
                </a:moveTo>
                <a:lnTo>
                  <a:pt x="1273984" y="634598"/>
                </a:lnTo>
                <a:lnTo>
                  <a:pt x="1273984" y="0"/>
                </a:lnTo>
                <a:lnTo>
                  <a:pt x="0" y="0"/>
                </a:lnTo>
                <a:lnTo>
                  <a:pt x="0" y="63459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1820569" flipV="1">
            <a:off x="11093924" y="6996043"/>
            <a:ext cx="1206953" cy="601209"/>
          </a:xfrm>
          <a:custGeom>
            <a:avLst/>
            <a:gdLst/>
            <a:ahLst/>
            <a:cxnLst/>
            <a:rect l="l" t="t" r="r" b="b"/>
            <a:pathLst>
              <a:path w="1206953" h="601209">
                <a:moveTo>
                  <a:pt x="0" y="601209"/>
                </a:moveTo>
                <a:lnTo>
                  <a:pt x="1206953" y="601209"/>
                </a:lnTo>
                <a:lnTo>
                  <a:pt x="1206953" y="0"/>
                </a:lnTo>
                <a:lnTo>
                  <a:pt x="0" y="0"/>
                </a:lnTo>
                <a:lnTo>
                  <a:pt x="0" y="601209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816517" y="1012692"/>
            <a:ext cx="4710039" cy="3811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Parental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Estimates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of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 how </a:t>
            </a: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often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, </a:t>
            </a: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during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 a </a:t>
            </a: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typical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week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, </a:t>
            </a: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their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child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:</a:t>
            </a:r>
          </a:p>
          <a:p>
            <a:pPr algn="ctr">
              <a:lnSpc>
                <a:spcPts val="3040"/>
              </a:lnSpc>
            </a:pPr>
            <a:endParaRPr lang="hr-HR" sz="2000" dirty="0">
              <a:latin typeface="Lazydog"/>
              <a:ea typeface="Lazydog"/>
              <a:cs typeface="Lazydog"/>
              <a:sym typeface="Lazydog"/>
            </a:endParaRPr>
          </a:p>
          <a:p>
            <a:pPr marL="285750" indent="-285750" algn="ctr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en-GB" dirty="0"/>
              <a:t>plays with other children outside (on the street, a playground, or a sports field), </a:t>
            </a:r>
            <a:endParaRPr lang="hr-HR" dirty="0"/>
          </a:p>
          <a:p>
            <a:pPr marL="285750" indent="-285750" algn="ctr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en-GB" dirty="0"/>
              <a:t>goes for a walk, or </a:t>
            </a:r>
            <a:endParaRPr lang="hr-HR" dirty="0"/>
          </a:p>
          <a:p>
            <a:pPr marL="285750" indent="-285750" algn="ctr">
              <a:lnSpc>
                <a:spcPts val="3040"/>
              </a:lnSpc>
              <a:buFont typeface="Arial" panose="020B0604020202020204" pitchFamily="34" charset="0"/>
              <a:buChar char="•"/>
            </a:pPr>
            <a:r>
              <a:rPr lang="en-GB" dirty="0"/>
              <a:t>rides a bicycle, scooter, or skates. </a:t>
            </a:r>
            <a:endParaRPr lang="hr-HR" dirty="0"/>
          </a:p>
          <a:p>
            <a:pPr marL="285750" indent="-285750" algn="ctr">
              <a:lnSpc>
                <a:spcPts val="3040"/>
              </a:lnSpc>
              <a:buFont typeface="Arial" panose="020B0604020202020204" pitchFamily="34" charset="0"/>
              <a:buChar char="•"/>
            </a:pPr>
            <a:endParaRPr lang="hr-HR" dirty="0"/>
          </a:p>
          <a:p>
            <a:pPr algn="ctr">
              <a:lnSpc>
                <a:spcPts val="3040"/>
              </a:lnSpc>
            </a:pPr>
            <a:r>
              <a:rPr lang="en-GB" dirty="0"/>
              <a:t>The answers were given on a scale from 0 (“Never) to 7 (7 times a week).</a:t>
            </a:r>
            <a:endParaRPr lang="en-US" sz="2000" dirty="0">
              <a:ea typeface="Lazydog"/>
              <a:cs typeface="Lazydog"/>
              <a:sym typeface="Lazydog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977529" y="1189741"/>
            <a:ext cx="3706184" cy="2648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Parental Estimates of the time children spend using digital technology for fun and learning</a:t>
            </a:r>
          </a:p>
          <a:p>
            <a:pPr algn="ctr">
              <a:lnSpc>
                <a:spcPts val="3040"/>
              </a:lnSpc>
            </a:pPr>
            <a:r>
              <a:rPr lang="hr-HR" sz="2000" dirty="0">
                <a:ea typeface="Lazydog"/>
                <a:cs typeface="Lazydog"/>
                <a:sym typeface="Lazydog"/>
              </a:rPr>
              <a:t>(</a:t>
            </a:r>
            <a:r>
              <a:rPr lang="hr-HR" sz="2000" dirty="0" err="1">
                <a:ea typeface="Lazydog"/>
                <a:cs typeface="Lazydog"/>
                <a:sym typeface="Lazydog"/>
              </a:rPr>
              <a:t>rated</a:t>
            </a:r>
            <a:r>
              <a:rPr lang="hr-HR" sz="2000" dirty="0">
                <a:ea typeface="Lazydog"/>
                <a:cs typeface="Lazydog"/>
                <a:sym typeface="Lazydog"/>
              </a:rPr>
              <a:t> from 1-never to 5-very often)</a:t>
            </a:r>
            <a:endParaRPr lang="en-US" sz="2000" dirty="0">
              <a:ea typeface="Lazydog"/>
              <a:cs typeface="Lazydog"/>
              <a:sym typeface="Lazydog"/>
            </a:endParaRPr>
          </a:p>
          <a:p>
            <a:pPr algn="ctr">
              <a:lnSpc>
                <a:spcPts val="3040"/>
              </a:lnSpc>
            </a:pPr>
            <a:endParaRPr lang="en-US" sz="2000" dirty="0">
              <a:latin typeface="Lazydog"/>
              <a:ea typeface="Lazydog"/>
              <a:cs typeface="Lazydog"/>
              <a:sym typeface="Lazydog"/>
            </a:endParaRPr>
          </a:p>
          <a:p>
            <a:pPr algn="ctr">
              <a:lnSpc>
                <a:spcPts val="3040"/>
              </a:lnSpc>
            </a:pPr>
            <a:endParaRPr lang="en-US" sz="2000" dirty="0">
              <a:solidFill>
                <a:srgbClr val="FF66C4"/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133343" y="7021140"/>
            <a:ext cx="3566235" cy="227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Children’s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primitive</a:t>
            </a:r>
            <a:r>
              <a:rPr lang="hr-HR" sz="2000" dirty="0">
                <a:latin typeface="Lazydog"/>
                <a:ea typeface="Lazydog"/>
                <a:cs typeface="Lazydog"/>
                <a:sym typeface="Lazydog"/>
              </a:rPr>
              <a:t> </a:t>
            </a:r>
            <a:r>
              <a:rPr lang="hr-HR" sz="2000" dirty="0" err="1">
                <a:latin typeface="Lazydog"/>
                <a:ea typeface="Lazydog"/>
                <a:cs typeface="Lazydog"/>
                <a:sym typeface="Lazydog"/>
              </a:rPr>
              <a:t>reflexes</a:t>
            </a:r>
            <a:endParaRPr lang="hr-HR" sz="2000" dirty="0">
              <a:latin typeface="Lazydog"/>
              <a:ea typeface="Lazydog"/>
              <a:cs typeface="Lazydog"/>
              <a:sym typeface="Lazydog"/>
            </a:endParaRPr>
          </a:p>
          <a:p>
            <a:pPr algn="ctr">
              <a:lnSpc>
                <a:spcPts val="3040"/>
              </a:lnSpc>
            </a:pPr>
            <a:endParaRPr lang="hr-HR" sz="2000" dirty="0">
              <a:latin typeface="+mj-lt"/>
              <a:ea typeface="Lazydog"/>
              <a:cs typeface="Lazydog"/>
              <a:sym typeface="Lazydog"/>
            </a:endParaRPr>
          </a:p>
          <a:p>
            <a:pPr algn="ctr">
              <a:lnSpc>
                <a:spcPts val="3040"/>
              </a:lnSpc>
            </a:pPr>
            <a:r>
              <a:rPr lang="en-GB" dirty="0"/>
              <a:t>The INPP Developmental Screening Test and School Intervention Programme (Goodard Blythe, 2012)</a:t>
            </a:r>
            <a:endParaRPr lang="en-US" sz="2000" dirty="0">
              <a:latin typeface="+mj-lt"/>
              <a:ea typeface="Lazydog"/>
              <a:cs typeface="Lazydog"/>
              <a:sym typeface="Lazydog"/>
            </a:endParaRPr>
          </a:p>
        </p:txBody>
      </p:sp>
      <p:sp>
        <p:nvSpPr>
          <p:cNvPr id="17" name="Freeform 17"/>
          <p:cNvSpPr/>
          <p:nvPr/>
        </p:nvSpPr>
        <p:spPr>
          <a:xfrm rot="4182716">
            <a:off x="8570472" y="-2234255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7459133" y="580188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1737559">
            <a:off x="6016825" y="8980873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10A9DE4-2BA5-A3C2-82F9-75438F42C562}"/>
              </a:ext>
            </a:extLst>
          </p:cNvPr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983E5ABF-A788-55CE-EA5F-FF0EDDDAF6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92166" y="7177523"/>
            <a:ext cx="2284902" cy="2856128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E4654CBD-2BAF-0A4A-650E-00E87856710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3272" y="5942777"/>
            <a:ext cx="4061610" cy="2707740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543B1142-B808-23DA-D4F5-3A6ACCDD825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00655" y="6143510"/>
            <a:ext cx="3607964" cy="28665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E8941-BDDD-CFBD-E5C9-AED2CA100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2313AC-DC32-0AC9-C97F-CF183D4FB03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54BC788-940E-9E1C-C4D8-E964A6A8D7CE}"/>
              </a:ext>
            </a:extLst>
          </p:cNvPr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96311A6-6CC5-FE2A-CAF6-FBD80837A591}"/>
              </a:ext>
            </a:extLst>
          </p:cNvPr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4A974CF-1E0E-320C-8C8F-418DD6EDEF37}"/>
              </a:ext>
            </a:extLst>
          </p:cNvPr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93BBADC-EB45-0E7E-3292-E71D98CB873E}"/>
              </a:ext>
            </a:extLst>
          </p:cNvPr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1B18F01-1FC3-3261-FC0B-F605EEB07E9F}"/>
              </a:ext>
            </a:extLst>
          </p:cNvPr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6F0700F-019A-E9D7-9BE7-32F886D4B97C}"/>
              </a:ext>
            </a:extLst>
          </p:cNvPr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D9EA2E0-0AB7-89E4-E208-662906898D9A}"/>
              </a:ext>
            </a:extLst>
          </p:cNvPr>
          <p:cNvSpPr txBox="1"/>
          <p:nvPr/>
        </p:nvSpPr>
        <p:spPr>
          <a:xfrm>
            <a:off x="1503353" y="462043"/>
            <a:ext cx="9020563" cy="75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7800"/>
              </a:lnSpc>
            </a:pPr>
            <a:r>
              <a:rPr lang="hr-HR" sz="2800" dirty="0">
                <a:latin typeface="Fibre" panose="020B0604020202020204" charset="-18"/>
                <a:ea typeface="KaiTi" panose="020B0503020204020204" pitchFamily="49" charset="-122"/>
              </a:rPr>
              <a:t>Descriptive statistics</a:t>
            </a:r>
            <a:r>
              <a:rPr lang="en-GB" sz="2800" dirty="0">
                <a:latin typeface="Fibre" panose="020B0604020202020204" charset="-18"/>
                <a:ea typeface="KaiTi" panose="020B0503020204020204" pitchFamily="49" charset="-122"/>
              </a:rPr>
              <a:t> for the study variables </a:t>
            </a:r>
            <a:endParaRPr lang="en-US" sz="2800" spc="-150" dirty="0">
              <a:solidFill>
                <a:srgbClr val="2B2B2B"/>
              </a:solidFill>
              <a:latin typeface="Fibre" panose="020B0604020202020204" charset="-18"/>
              <a:ea typeface="KaiTi" panose="020B0503020204020204" pitchFamily="49" charset="-122"/>
              <a:cs typeface="Fibre"/>
              <a:sym typeface="Fibre"/>
            </a:endParaRP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85AC9B03-D001-30EA-FA86-607C55422028}"/>
              </a:ext>
            </a:extLst>
          </p:cNvPr>
          <p:cNvSpPr/>
          <p:nvPr/>
        </p:nvSpPr>
        <p:spPr>
          <a:xfrm>
            <a:off x="16411419" y="9528312"/>
            <a:ext cx="1695762" cy="675200"/>
          </a:xfrm>
          <a:custGeom>
            <a:avLst/>
            <a:gdLst/>
            <a:ahLst/>
            <a:cxnLst/>
            <a:rect l="l" t="t" r="r" b="b"/>
            <a:pathLst>
              <a:path w="1695762" h="675200">
                <a:moveTo>
                  <a:pt x="0" y="0"/>
                </a:moveTo>
                <a:lnTo>
                  <a:pt x="1695762" y="0"/>
                </a:lnTo>
                <a:lnTo>
                  <a:pt x="1695762" y="675200"/>
                </a:lnTo>
                <a:lnTo>
                  <a:pt x="0" y="675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BFCBA47-F162-DB17-4B32-EB84ABA11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17443"/>
              </p:ext>
            </p:extLst>
          </p:nvPr>
        </p:nvGraphicFramePr>
        <p:xfrm>
          <a:off x="2265177" y="2649225"/>
          <a:ext cx="13355824" cy="5212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4198">
                  <a:extLst>
                    <a:ext uri="{9D8B030D-6E8A-4147-A177-3AD203B41FA5}">
                      <a16:colId xmlns:a16="http://schemas.microsoft.com/office/drawing/2014/main" val="3760005608"/>
                    </a:ext>
                  </a:extLst>
                </a:gridCol>
                <a:gridCol w="1354041">
                  <a:extLst>
                    <a:ext uri="{9D8B030D-6E8A-4147-A177-3AD203B41FA5}">
                      <a16:colId xmlns:a16="http://schemas.microsoft.com/office/drawing/2014/main" val="3687896589"/>
                    </a:ext>
                  </a:extLst>
                </a:gridCol>
                <a:gridCol w="1578386">
                  <a:extLst>
                    <a:ext uri="{9D8B030D-6E8A-4147-A177-3AD203B41FA5}">
                      <a16:colId xmlns:a16="http://schemas.microsoft.com/office/drawing/2014/main" val="1173622929"/>
                    </a:ext>
                  </a:extLst>
                </a:gridCol>
                <a:gridCol w="1354041">
                  <a:extLst>
                    <a:ext uri="{9D8B030D-6E8A-4147-A177-3AD203B41FA5}">
                      <a16:colId xmlns:a16="http://schemas.microsoft.com/office/drawing/2014/main" val="1241522830"/>
                    </a:ext>
                  </a:extLst>
                </a:gridCol>
                <a:gridCol w="2028671">
                  <a:extLst>
                    <a:ext uri="{9D8B030D-6E8A-4147-A177-3AD203B41FA5}">
                      <a16:colId xmlns:a16="http://schemas.microsoft.com/office/drawing/2014/main" val="3982342592"/>
                    </a:ext>
                  </a:extLst>
                </a:gridCol>
                <a:gridCol w="1128101">
                  <a:extLst>
                    <a:ext uri="{9D8B030D-6E8A-4147-A177-3AD203B41FA5}">
                      <a16:colId xmlns:a16="http://schemas.microsoft.com/office/drawing/2014/main" val="3382435378"/>
                    </a:ext>
                  </a:extLst>
                </a:gridCol>
                <a:gridCol w="1578386">
                  <a:extLst>
                    <a:ext uri="{9D8B030D-6E8A-4147-A177-3AD203B41FA5}">
                      <a16:colId xmlns:a16="http://schemas.microsoft.com/office/drawing/2014/main" val="2947607041"/>
                    </a:ext>
                  </a:extLst>
                </a:gridCol>
              </a:tblGrid>
              <a:tr h="905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en-GB" sz="30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N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M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Sd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Min-max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Skew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Kurtosis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36419987"/>
                  </a:ext>
                </a:extLst>
              </a:tr>
              <a:tr h="905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100" dirty="0">
                          <a:effectLst/>
                        </a:rPr>
                        <a:t>Physical activity-playing 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218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4.30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1.93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0-7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-0.12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-1.01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923199"/>
                  </a:ext>
                </a:extLst>
              </a:tr>
              <a:tr h="513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100" dirty="0">
                          <a:effectLst/>
                        </a:rPr>
                        <a:t>Physical activity-walking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217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3.82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2.01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0-7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0.09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-1.02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5018820"/>
                  </a:ext>
                </a:extLst>
              </a:tr>
              <a:tr h="905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100" dirty="0">
                          <a:effectLst/>
                        </a:rPr>
                        <a:t>Physical activity-bike/scooter/skates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216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3.93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1.97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0-7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0.05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-0.93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2159154"/>
                  </a:ext>
                </a:extLst>
              </a:tr>
              <a:tr h="9050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100" dirty="0">
                          <a:effectLst/>
                        </a:rPr>
                        <a:t>DT-games for fun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219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3.09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0.97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1-5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-0.22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-0.22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5594176"/>
                  </a:ext>
                </a:extLst>
              </a:tr>
              <a:tr h="513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100" dirty="0">
                          <a:effectLst/>
                        </a:rPr>
                        <a:t>Primitive reflexes 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215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1.79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2.04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0-11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1.16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>
                          <a:effectLst/>
                        </a:rPr>
                        <a:t>1.17</a:t>
                      </a:r>
                      <a:endParaRPr lang="en-GB" sz="3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1448262"/>
                  </a:ext>
                </a:extLst>
              </a:tr>
              <a:tr h="513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 dirty="0">
                          <a:effectLst/>
                        </a:rPr>
                        <a:t>Age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 dirty="0">
                          <a:effectLst/>
                        </a:rPr>
                        <a:t>221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 dirty="0">
                          <a:effectLst/>
                        </a:rPr>
                        <a:t>7.06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 dirty="0">
                          <a:effectLst/>
                        </a:rPr>
                        <a:t>0.33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 dirty="0">
                          <a:effectLst/>
                        </a:rPr>
                        <a:t>6.33-8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 dirty="0">
                          <a:effectLst/>
                        </a:rPr>
                        <a:t>0.31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3000" kern="0" dirty="0">
                          <a:effectLst/>
                        </a:rPr>
                        <a:t>-0.39</a:t>
                      </a:r>
                      <a:endParaRPr lang="en-GB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412522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CF07F74-5BF3-72ED-D946-9EFDC29E856F}"/>
              </a:ext>
            </a:extLst>
          </p:cNvPr>
          <p:cNvSpPr txBox="1"/>
          <p:nvPr/>
        </p:nvSpPr>
        <p:spPr>
          <a:xfrm>
            <a:off x="4096712" y="8343900"/>
            <a:ext cx="9306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Fibre" panose="020B0604020202020204" charset="-18"/>
              </a:rPr>
              <a:t>40.5% of children had no primitive reflexes retention</a:t>
            </a:r>
          </a:p>
        </p:txBody>
      </p:sp>
    </p:spTree>
    <p:extLst>
      <p:ext uri="{BB962C8B-B14F-4D97-AF65-F5344CB8AC3E}">
        <p14:creationId xmlns:p14="http://schemas.microsoft.com/office/powerpoint/2010/main" val="1779573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</TotalTime>
  <Words>1105</Words>
  <Application>Microsoft Office PowerPoint</Application>
  <PresentationFormat>Custom</PresentationFormat>
  <Paragraphs>316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Calibri</vt:lpstr>
      <vt:lpstr>Public Sans</vt:lpstr>
      <vt:lpstr>Fibre</vt:lpstr>
      <vt:lpstr>Arial</vt:lpstr>
      <vt:lpstr>Quicksand Semi-Bold</vt:lpstr>
      <vt:lpstr>Aptos</vt:lpstr>
      <vt:lpstr>ADLaM Display</vt:lpstr>
      <vt:lpstr>Quicksand</vt:lpstr>
      <vt:lpstr>Lazydog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Prazni predložak</dc:title>
  <dc:creator>Marina Kotrla Topic</dc:creator>
  <cp:lastModifiedBy>Marina Kotrla Topić</cp:lastModifiedBy>
  <cp:revision>17</cp:revision>
  <dcterms:created xsi:type="dcterms:W3CDTF">2006-08-16T00:00:00Z</dcterms:created>
  <dcterms:modified xsi:type="dcterms:W3CDTF">2025-09-19T05:37:26Z</dcterms:modified>
  <dc:identifier>DAGWivZGmdc</dc:identifier>
</cp:coreProperties>
</file>