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8" r:id="rId4"/>
    <p:sldId id="267" r:id="rId5"/>
    <p:sldId id="318" r:id="rId6"/>
    <p:sldId id="335" r:id="rId7"/>
    <p:sldId id="333" r:id="rId8"/>
    <p:sldId id="334" r:id="rId9"/>
    <p:sldId id="271" r:id="rId10"/>
    <p:sldId id="270" r:id="rId11"/>
    <p:sldId id="281" r:id="rId12"/>
    <p:sldId id="283" r:id="rId13"/>
    <p:sldId id="282" r:id="rId14"/>
    <p:sldId id="336" r:id="rId15"/>
    <p:sldId id="274" r:id="rId16"/>
    <p:sldId id="280" r:id="rId17"/>
  </p:sldIdLst>
  <p:sldSz cx="18288000" cy="10287000"/>
  <p:notesSz cx="6858000" cy="9144000"/>
  <p:embeddedFontLst>
    <p:embeddedFont>
      <p:font typeface="Dreaming Outloud Pro" panose="03050502040302030504" pitchFamily="66" charset="0"/>
      <p:regular r:id="rId18"/>
      <p:italic r:id="rId19"/>
    </p:embeddedFont>
    <p:embeddedFont>
      <p:font typeface="Fibre" panose="020B0604020202020204" charset="-18"/>
      <p:regular r:id="rId20"/>
    </p:embeddedFont>
    <p:embeddedFont>
      <p:font typeface="Lazydog" panose="020B0604020202020204" charset="0"/>
      <p:regular r:id="rId21"/>
    </p:embeddedFont>
    <p:embeddedFont>
      <p:font typeface="Public Sans" panose="020B0604020202020204" charset="-18"/>
      <p:regular r:id="rId22"/>
    </p:embeddedFont>
    <p:embeddedFont>
      <p:font typeface="Quicksand" panose="020B0604020202020204" charset="-18"/>
      <p:regular r:id="rId23"/>
    </p:embeddedFont>
    <p:embeddedFont>
      <p:font typeface="Quicksand Bold" panose="020B0604020202020204" charset="-18"/>
      <p:regular r:id="rId24"/>
    </p:embeddedFont>
    <p:embeddedFont>
      <p:font typeface="Quicksand Medium" panose="020B0604020202020204" charset="-18"/>
      <p:regular r:id="rId25"/>
    </p:embeddedFont>
    <p:embeddedFont>
      <p:font typeface="Quicksand Semi-Bold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8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42.svg"/><Relationship Id="rId4" Type="http://schemas.openxmlformats.org/officeDocument/2006/relationships/image" Target="../media/image69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3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72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1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74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6.sv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27.svg"/><Relationship Id="rId3" Type="http://schemas.openxmlformats.org/officeDocument/2006/relationships/image" Target="../media/image47.png"/><Relationship Id="rId21" Type="http://schemas.openxmlformats.org/officeDocument/2006/relationships/image" Target="../media/image61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60.sv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19" Type="http://schemas.openxmlformats.org/officeDocument/2006/relationships/image" Target="../media/image2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Relationship Id="rId22" Type="http://schemas.openxmlformats.org/officeDocument/2006/relationships/image" Target="../media/image6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.png"/><Relationship Id="rId1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12" Type="http://schemas.openxmlformats.org/officeDocument/2006/relationships/image" Target="../media/image27.svg"/><Relationship Id="rId17" Type="http://schemas.openxmlformats.org/officeDocument/2006/relationships/image" Target="../media/image63.png"/><Relationship Id="rId2" Type="http://schemas.openxmlformats.org/officeDocument/2006/relationships/image" Target="../media/image1.jpe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2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60.svg"/><Relationship Id="rId19" Type="http://schemas.openxmlformats.org/officeDocument/2006/relationships/image" Target="../media/image32.png"/><Relationship Id="rId4" Type="http://schemas.openxmlformats.org/officeDocument/2006/relationships/image" Target="../media/image48.svg"/><Relationship Id="rId9" Type="http://schemas.openxmlformats.org/officeDocument/2006/relationships/image" Target="../media/image59.png"/><Relationship Id="rId1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package" Target="../embeddings/Microsoft_Word_Document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9.svg"/><Relationship Id="rId7" Type="http://schemas.openxmlformats.org/officeDocument/2006/relationships/image" Target="../media/image15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3102892" y="2317316"/>
            <a:ext cx="12024287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hr-HR" sz="7000" b="1" kern="100" dirty="0">
                <a:effectLst/>
                <a:latin typeface="Fibre" panose="020B0604020202020204" charset="-18"/>
                <a:ea typeface="Calibri" panose="020F0502020204030204" pitchFamily="34" charset="0"/>
                <a:cs typeface="Times New Roman" panose="02020603050405020304" pitchFamily="18" charset="0"/>
              </a:rPr>
              <a:t>Roditeljski stavovi i ponašanja u pogledu bavljenja fizičkom aktivnošću kao odrednice dobrobiti djece u srednjem djetinjstvu</a:t>
            </a:r>
            <a:endParaRPr lang="en-GB" sz="7000" kern="100" dirty="0">
              <a:effectLst/>
              <a:latin typeface="Fibre" panose="020B060402020202020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7039"/>
              </a:lnSpc>
            </a:pPr>
            <a:endParaRPr lang="en-US" sz="7410" spc="-148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algn="ctr">
              <a:lnSpc>
                <a:spcPts val="7039"/>
              </a:lnSpc>
            </a:pPr>
            <a:endParaRPr lang="en-US" sz="7410" spc="-148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marL="0" lvl="0" indent="0" algn="ctr">
              <a:lnSpc>
                <a:spcPts val="7039"/>
              </a:lnSpc>
            </a:pPr>
            <a:endParaRPr lang="en-US" sz="7410" spc="-148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454932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4814655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491676" y="529783"/>
            <a:ext cx="4023924" cy="1533512"/>
          </a:xfrm>
          <a:custGeom>
            <a:avLst/>
            <a:gdLst/>
            <a:ahLst/>
            <a:cxnLst/>
            <a:rect l="l" t="t" r="r" b="b"/>
            <a:pathLst>
              <a:path w="3995831" h="1460088">
                <a:moveTo>
                  <a:pt x="0" y="0"/>
                </a:moveTo>
                <a:lnTo>
                  <a:pt x="3995830" y="0"/>
                </a:lnTo>
                <a:lnTo>
                  <a:pt x="3995830" y="1460088"/>
                </a:lnTo>
                <a:lnTo>
                  <a:pt x="0" y="146008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6618" b="-23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5821354" y="8463666"/>
            <a:ext cx="2466646" cy="159509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6" y="0"/>
                </a:lnTo>
                <a:lnTo>
                  <a:pt x="2466646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1963400" y="8847163"/>
            <a:ext cx="4085692" cy="1460269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2168079" y="7189111"/>
            <a:ext cx="13495271" cy="2603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Marina Kotrla Topić</a:t>
            </a: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1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, Marina Perković Kovačević</a:t>
            </a: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2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, Silvija Mihaljević</a:t>
            </a: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3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, Ana-Marija </a:t>
            </a:r>
            <a:r>
              <a:rPr lang="hr-HR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Čango</a:t>
            </a: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1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, Tihana Brkljačić</a:t>
            </a: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1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, Andreja Brajša-Žganec</a:t>
            </a: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1</a:t>
            </a:r>
            <a:endParaRPr lang="hr-HR" sz="3133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algn="ctr">
              <a:lnSpc>
                <a:spcPts val="2914"/>
              </a:lnSpc>
            </a:pPr>
            <a:endParaRPr lang="en-US" sz="3133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algn="ctr">
              <a:lnSpc>
                <a:spcPts val="2914"/>
              </a:lnSpc>
            </a:pP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1 </a:t>
            </a:r>
            <a:r>
              <a:rPr lang="en-US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Institut</a:t>
            </a:r>
            <a:r>
              <a:rPr lang="en-US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društvenih</a:t>
            </a:r>
            <a:r>
              <a:rPr lang="en-US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znanosti</a:t>
            </a:r>
            <a:r>
              <a:rPr lang="en-US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Ivo Pilar</a:t>
            </a:r>
            <a:endParaRPr lang="hr-HR" sz="3133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algn="ctr">
              <a:lnSpc>
                <a:spcPts val="2914"/>
              </a:lnSpc>
            </a:pP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2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Klinički bolnički centar </a:t>
            </a:r>
            <a:r>
              <a:rPr lang="hr-HR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osijek</a:t>
            </a:r>
            <a:endParaRPr lang="hr-HR" sz="3133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algn="ctr">
              <a:lnSpc>
                <a:spcPts val="2914"/>
              </a:lnSpc>
            </a:pPr>
            <a:r>
              <a:rPr lang="hr-HR" sz="3133" spc="-62" baseline="3000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3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Oš </a:t>
            </a:r>
            <a:r>
              <a:rPr lang="hr-HR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antuna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mihanovića</a:t>
            </a:r>
            <a:r>
              <a:rPr lang="hr-HR" sz="3133" spc="-62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3133" spc="-62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osijek</a:t>
            </a:r>
            <a:endParaRPr lang="en-US" sz="3133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marL="0" lvl="0" indent="0" algn="ctr">
              <a:lnSpc>
                <a:spcPts val="2914"/>
              </a:lnSpc>
            </a:pPr>
            <a:endParaRPr lang="en-US" sz="3133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3852" y="6169915"/>
            <a:ext cx="5964548" cy="309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r>
              <a:rPr lang="hr-HR" sz="2035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Djeca koja se više kreću u danu imaju bolju emocionalnu inteligenciju, asertivnost i emocionalnu stabilnost!</a:t>
            </a:r>
          </a:p>
          <a:p>
            <a:pPr algn="l">
              <a:lnSpc>
                <a:spcPts val="2748"/>
              </a:lnSpc>
            </a:pPr>
            <a:endParaRPr lang="hr-HR" sz="2035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algn="l">
              <a:lnSpc>
                <a:spcPts val="2748"/>
              </a:lnSpc>
            </a:pPr>
            <a:r>
              <a:rPr lang="hr-HR" sz="2035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Imaju višu emocionalnu inteligenciju i emocionalnu stabilnost i ako njihovi roditelji više vježbaju!</a:t>
            </a:r>
            <a:endParaRPr lang="en-US" sz="2035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algn="l">
              <a:lnSpc>
                <a:spcPts val="2748"/>
              </a:lnSpc>
            </a:pPr>
            <a:endParaRPr lang="en-US" sz="2035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748"/>
              </a:lnSpc>
              <a:spcBef>
                <a:spcPct val="0"/>
              </a:spcBef>
            </a:pPr>
            <a:endParaRPr lang="en-US" sz="2035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4" name="Freeform 4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324399" y="528317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rezultati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077" y="2324700"/>
            <a:ext cx="4523826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povezanost</a:t>
            </a:r>
            <a:r>
              <a:rPr lang="en-US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STAVOVA, FIZIČKE AKTIVNOSTI RODITELJA I DJETETA S MJERAMA DOBROBITI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411419" y="9476111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14" name="Tablica 13">
            <a:extLst>
              <a:ext uri="{FF2B5EF4-FFF2-40B4-BE49-F238E27FC236}">
                <a16:creationId xmlns:a16="http://schemas.microsoft.com/office/drawing/2014/main" id="{E769CFB0-FC2D-BC74-174B-2DBE3F229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70899"/>
              </p:ext>
            </p:extLst>
          </p:nvPr>
        </p:nvGraphicFramePr>
        <p:xfrm>
          <a:off x="6441920" y="1846117"/>
          <a:ext cx="11293687" cy="6187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6019">
                  <a:extLst>
                    <a:ext uri="{9D8B030D-6E8A-4147-A177-3AD203B41FA5}">
                      <a16:colId xmlns:a16="http://schemas.microsoft.com/office/drawing/2014/main" val="1717975856"/>
                    </a:ext>
                  </a:extLst>
                </a:gridCol>
                <a:gridCol w="1509728">
                  <a:extLst>
                    <a:ext uri="{9D8B030D-6E8A-4147-A177-3AD203B41FA5}">
                      <a16:colId xmlns:a16="http://schemas.microsoft.com/office/drawing/2014/main" val="224118257"/>
                    </a:ext>
                  </a:extLst>
                </a:gridCol>
                <a:gridCol w="1509728">
                  <a:extLst>
                    <a:ext uri="{9D8B030D-6E8A-4147-A177-3AD203B41FA5}">
                      <a16:colId xmlns:a16="http://schemas.microsoft.com/office/drawing/2014/main" val="2700263791"/>
                    </a:ext>
                  </a:extLst>
                </a:gridCol>
                <a:gridCol w="1806019">
                  <a:extLst>
                    <a:ext uri="{9D8B030D-6E8A-4147-A177-3AD203B41FA5}">
                      <a16:colId xmlns:a16="http://schemas.microsoft.com/office/drawing/2014/main" val="4176662255"/>
                    </a:ext>
                  </a:extLst>
                </a:gridCol>
                <a:gridCol w="1659718">
                  <a:extLst>
                    <a:ext uri="{9D8B030D-6E8A-4147-A177-3AD203B41FA5}">
                      <a16:colId xmlns:a16="http://schemas.microsoft.com/office/drawing/2014/main" val="4112126164"/>
                    </a:ext>
                  </a:extLst>
                </a:gridCol>
                <a:gridCol w="1806019">
                  <a:extLst>
                    <a:ext uri="{9D8B030D-6E8A-4147-A177-3AD203B41FA5}">
                      <a16:colId xmlns:a16="http://schemas.microsoft.com/office/drawing/2014/main" val="3492044272"/>
                    </a:ext>
                  </a:extLst>
                </a:gridCol>
                <a:gridCol w="1196456">
                  <a:extLst>
                    <a:ext uri="{9D8B030D-6E8A-4147-A177-3AD203B41FA5}">
                      <a16:colId xmlns:a16="http://schemas.microsoft.com/office/drawing/2014/main" val="1961861430"/>
                    </a:ext>
                  </a:extLst>
                </a:gridCol>
              </a:tblGrid>
              <a:tr h="1095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Prosječna razina FA za roditelja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Prosječna razina FA za dijete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Emocionalna inteligencija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Asertivnost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Emocionalna stabilnost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Sreća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7384409"/>
                  </a:ext>
                </a:extLst>
              </a:tr>
              <a:tr h="1095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Roditeljski stavovi o važnosti FA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.142*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.072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.136*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.174*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.090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.019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4924353"/>
                  </a:ext>
                </a:extLst>
              </a:tr>
              <a:tr h="1095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Prosječna razina FA za roditelja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.608*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.184*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.086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.161*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.041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9861838"/>
                  </a:ext>
                </a:extLst>
              </a:tr>
              <a:tr h="1095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Prosječna razina FA za dijete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.298**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.174*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rgbClr val="FF0000"/>
                          </a:solidFill>
                          <a:effectLst/>
                        </a:rPr>
                        <a:t>.182*</a:t>
                      </a:r>
                      <a:endParaRPr lang="en-GB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.077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6788762"/>
                  </a:ext>
                </a:extLst>
              </a:tr>
              <a:tr h="724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Emocionalna inteligencija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chemeClr val="tx1"/>
                          </a:solidFill>
                          <a:effectLst/>
                        </a:rPr>
                        <a:t>.573**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chemeClr val="tx1"/>
                          </a:solidFill>
                          <a:effectLst/>
                        </a:rPr>
                        <a:t>.436**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.104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4253746"/>
                  </a:ext>
                </a:extLst>
              </a:tr>
              <a:tr h="3542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Asertivnost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chemeClr val="tx1"/>
                          </a:solidFill>
                          <a:effectLst/>
                        </a:rPr>
                        <a:t>.441**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solidFill>
                            <a:schemeClr val="tx1"/>
                          </a:solidFill>
                          <a:effectLst/>
                        </a:rPr>
                        <a:t>.111</a:t>
                      </a:r>
                      <a:endParaRPr lang="en-GB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561158"/>
                  </a:ext>
                </a:extLst>
              </a:tr>
              <a:tr h="724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Emocionalna stabilnost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effectLst/>
                        </a:rPr>
                        <a:t>.085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9936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E2C9B-F07F-6AF4-5C41-83BC77837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C53BAE-D2E1-4CDD-3139-BD0FEDFE35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83372C-7744-AF54-147E-E1C783A1777D}"/>
              </a:ext>
            </a:extLst>
          </p:cNvPr>
          <p:cNvGrpSpPr>
            <a:grpSpLocks noChangeAspect="1"/>
          </p:cNvGrpSpPr>
          <p:nvPr/>
        </p:nvGrpSpPr>
        <p:grpSpPr>
          <a:xfrm>
            <a:off x="950044" y="512811"/>
            <a:ext cx="4893699" cy="4893699"/>
            <a:chOff x="0" y="0"/>
            <a:chExt cx="34823400" cy="348234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13E31E-5453-15E8-EB15-1DAC86CA2A07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E534D49-E7DF-B440-8D23-9835FD99E56A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AEFBB2F-6182-20C8-059E-A4013C7D2FF8}"/>
              </a:ext>
            </a:extLst>
          </p:cNvPr>
          <p:cNvSpPr txBox="1"/>
          <p:nvPr/>
        </p:nvSpPr>
        <p:spPr>
          <a:xfrm>
            <a:off x="6793787" y="436683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Rezultati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AD05AB-4BDC-DBA6-FF6B-A63DC397CFCE}"/>
              </a:ext>
            </a:extLst>
          </p:cNvPr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E05CB3-79BB-9F80-AC8E-DB7E3C44D879}"/>
              </a:ext>
            </a:extLst>
          </p:cNvPr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E8DC885-6889-F0EA-65C7-C6C5BC8EA88A}"/>
              </a:ext>
            </a:extLst>
          </p:cNvPr>
          <p:cNvSpPr txBox="1"/>
          <p:nvPr/>
        </p:nvSpPr>
        <p:spPr>
          <a:xfrm>
            <a:off x="6705600" y="2264853"/>
            <a:ext cx="732179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hr-HR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Emocionalna inteligencija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B8FEE55-3AC0-8C63-D6D8-142C3C99619E}"/>
              </a:ext>
            </a:extLst>
          </p:cNvPr>
          <p:cNvSpPr/>
          <p:nvPr/>
        </p:nvSpPr>
        <p:spPr>
          <a:xfrm>
            <a:off x="16411419" y="9476111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EF894B12-C0E2-6935-386C-08EB9D815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912014"/>
              </p:ext>
            </p:extLst>
          </p:nvPr>
        </p:nvGraphicFramePr>
        <p:xfrm>
          <a:off x="6096000" y="3416532"/>
          <a:ext cx="11734802" cy="5923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0637">
                  <a:extLst>
                    <a:ext uri="{9D8B030D-6E8A-4147-A177-3AD203B41FA5}">
                      <a16:colId xmlns:a16="http://schemas.microsoft.com/office/drawing/2014/main" val="3219430192"/>
                    </a:ext>
                  </a:extLst>
                </a:gridCol>
                <a:gridCol w="1098377">
                  <a:extLst>
                    <a:ext uri="{9D8B030D-6E8A-4147-A177-3AD203B41FA5}">
                      <a16:colId xmlns:a16="http://schemas.microsoft.com/office/drawing/2014/main" val="4096191729"/>
                    </a:ext>
                  </a:extLst>
                </a:gridCol>
                <a:gridCol w="1103071">
                  <a:extLst>
                    <a:ext uri="{9D8B030D-6E8A-4147-A177-3AD203B41FA5}">
                      <a16:colId xmlns:a16="http://schemas.microsoft.com/office/drawing/2014/main" val="2484710287"/>
                    </a:ext>
                  </a:extLst>
                </a:gridCol>
                <a:gridCol w="915315">
                  <a:extLst>
                    <a:ext uri="{9D8B030D-6E8A-4147-A177-3AD203B41FA5}">
                      <a16:colId xmlns:a16="http://schemas.microsoft.com/office/drawing/2014/main" val="2746053740"/>
                    </a:ext>
                  </a:extLst>
                </a:gridCol>
                <a:gridCol w="1067867">
                  <a:extLst>
                    <a:ext uri="{9D8B030D-6E8A-4147-A177-3AD203B41FA5}">
                      <a16:colId xmlns:a16="http://schemas.microsoft.com/office/drawing/2014/main" val="2054016130"/>
                    </a:ext>
                  </a:extLst>
                </a:gridCol>
                <a:gridCol w="990417">
                  <a:extLst>
                    <a:ext uri="{9D8B030D-6E8A-4147-A177-3AD203B41FA5}">
                      <a16:colId xmlns:a16="http://schemas.microsoft.com/office/drawing/2014/main" val="1156378657"/>
                    </a:ext>
                  </a:extLst>
                </a:gridCol>
                <a:gridCol w="828477">
                  <a:extLst>
                    <a:ext uri="{9D8B030D-6E8A-4147-A177-3AD203B41FA5}">
                      <a16:colId xmlns:a16="http://schemas.microsoft.com/office/drawing/2014/main" val="922228499"/>
                    </a:ext>
                  </a:extLst>
                </a:gridCol>
                <a:gridCol w="1147664">
                  <a:extLst>
                    <a:ext uri="{9D8B030D-6E8A-4147-A177-3AD203B41FA5}">
                      <a16:colId xmlns:a16="http://schemas.microsoft.com/office/drawing/2014/main" val="2842844508"/>
                    </a:ext>
                  </a:extLst>
                </a:gridCol>
                <a:gridCol w="917662">
                  <a:extLst>
                    <a:ext uri="{9D8B030D-6E8A-4147-A177-3AD203B41FA5}">
                      <a16:colId xmlns:a16="http://schemas.microsoft.com/office/drawing/2014/main" val="339543212"/>
                    </a:ext>
                  </a:extLst>
                </a:gridCol>
                <a:gridCol w="915315">
                  <a:extLst>
                    <a:ext uri="{9D8B030D-6E8A-4147-A177-3AD203B41FA5}">
                      <a16:colId xmlns:a16="http://schemas.microsoft.com/office/drawing/2014/main" val="2959464409"/>
                    </a:ext>
                  </a:extLst>
                </a:gridCol>
              </a:tblGrid>
              <a:tr h="691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GB" sz="2200" kern="100" dirty="0" err="1">
                          <a:effectLst/>
                        </a:rPr>
                        <a:t>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hr-HR" sz="2200" kern="100" dirty="0">
                          <a:effectLst/>
                        </a:rPr>
                        <a:t>2. </a:t>
                      </a:r>
                      <a:r>
                        <a:rPr lang="en-GB" sz="2200" kern="100" dirty="0" err="1">
                          <a:effectLst/>
                        </a:rPr>
                        <a:t>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hr-HR" sz="2200" kern="100" dirty="0">
                          <a:effectLst/>
                        </a:rPr>
                        <a:t>3. 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419178"/>
                  </a:ext>
                </a:extLst>
              </a:tr>
              <a:tr h="69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97750"/>
                  </a:ext>
                </a:extLst>
              </a:tr>
              <a:tr h="6912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Konstanta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7.208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7.195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 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6.332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331664"/>
                  </a:ext>
                </a:extLst>
              </a:tr>
              <a:tr h="6912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Stavovi roditelja o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.140*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2.048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.042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.116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1.703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.090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.121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1.827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.069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5016834"/>
                  </a:ext>
                </a:extLst>
              </a:tr>
              <a:tr h="6912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Roditeljska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.168*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2.456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.015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-.015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-.182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.856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7821602"/>
                  </a:ext>
                </a:extLst>
              </a:tr>
              <a:tr h="6912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Dječja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.299**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3.618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.000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02884"/>
                  </a:ext>
                </a:extLst>
              </a:tr>
              <a:tr h="5922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.140*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.217**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.322**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098581"/>
                  </a:ext>
                </a:extLst>
              </a:tr>
              <a:tr h="5922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</a:t>
                      </a:r>
                      <a:r>
                        <a:rPr lang="en-GB" sz="2200" kern="100" baseline="30000">
                          <a:effectLst/>
                        </a:rPr>
                        <a:t>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.020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.047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.104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36635"/>
                  </a:ext>
                </a:extLst>
              </a:tr>
              <a:tr h="5922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delta R</a:t>
                      </a:r>
                      <a:r>
                        <a:rPr lang="en-GB" sz="2200" kern="100" baseline="30000">
                          <a:effectLst/>
                        </a:rPr>
                        <a:t>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.020*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.028*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.056*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021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37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A7A22-80DA-A735-C284-71482E836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678E6A-DBB3-D71B-0236-AC0817850A3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5DE1AE7-721F-86DB-C2DF-F3BF6BB672B6}"/>
              </a:ext>
            </a:extLst>
          </p:cNvPr>
          <p:cNvGrpSpPr>
            <a:grpSpLocks noChangeAspect="1"/>
          </p:cNvGrpSpPr>
          <p:nvPr/>
        </p:nvGrpSpPr>
        <p:grpSpPr>
          <a:xfrm>
            <a:off x="950044" y="512811"/>
            <a:ext cx="4893699" cy="4893699"/>
            <a:chOff x="0" y="0"/>
            <a:chExt cx="34823400" cy="348234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9E4769-BA12-85D6-EB5F-789D056C17C5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C4324D6-8F80-7E75-8B0D-6D1CB66F5236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D0CACFC-7BF0-168B-E3A1-BC1F52D562F7}"/>
              </a:ext>
            </a:extLst>
          </p:cNvPr>
          <p:cNvSpPr txBox="1"/>
          <p:nvPr/>
        </p:nvSpPr>
        <p:spPr>
          <a:xfrm>
            <a:off x="6793787" y="436683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Rezultati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997B8FB-2FFB-E2F1-B7C3-9DD71712F477}"/>
              </a:ext>
            </a:extLst>
          </p:cNvPr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A33DD44-218B-BF15-8C53-411D090639E3}"/>
              </a:ext>
            </a:extLst>
          </p:cNvPr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F1F158F-5ACD-286E-D99B-8EFA3D77D914}"/>
              </a:ext>
            </a:extLst>
          </p:cNvPr>
          <p:cNvSpPr txBox="1"/>
          <p:nvPr/>
        </p:nvSpPr>
        <p:spPr>
          <a:xfrm>
            <a:off x="6705600" y="2264853"/>
            <a:ext cx="732179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hr-HR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asertivnost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F5EF6BB-AFC2-28F0-983E-E7B041CD03AE}"/>
              </a:ext>
            </a:extLst>
          </p:cNvPr>
          <p:cNvSpPr/>
          <p:nvPr/>
        </p:nvSpPr>
        <p:spPr>
          <a:xfrm>
            <a:off x="16411419" y="9476111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9C246442-C962-C983-CB22-83F14345C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73415"/>
              </p:ext>
            </p:extLst>
          </p:nvPr>
        </p:nvGraphicFramePr>
        <p:xfrm>
          <a:off x="6324600" y="3416531"/>
          <a:ext cx="11575693" cy="6202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3342">
                  <a:extLst>
                    <a:ext uri="{9D8B030D-6E8A-4147-A177-3AD203B41FA5}">
                      <a16:colId xmlns:a16="http://schemas.microsoft.com/office/drawing/2014/main" val="3030343900"/>
                    </a:ext>
                  </a:extLst>
                </a:gridCol>
                <a:gridCol w="1192297">
                  <a:extLst>
                    <a:ext uri="{9D8B030D-6E8A-4147-A177-3AD203B41FA5}">
                      <a16:colId xmlns:a16="http://schemas.microsoft.com/office/drawing/2014/main" val="1056409061"/>
                    </a:ext>
                  </a:extLst>
                </a:gridCol>
                <a:gridCol w="1136734">
                  <a:extLst>
                    <a:ext uri="{9D8B030D-6E8A-4147-A177-3AD203B41FA5}">
                      <a16:colId xmlns:a16="http://schemas.microsoft.com/office/drawing/2014/main" val="1540135352"/>
                    </a:ext>
                  </a:extLst>
                </a:gridCol>
                <a:gridCol w="819560">
                  <a:extLst>
                    <a:ext uri="{9D8B030D-6E8A-4147-A177-3AD203B41FA5}">
                      <a16:colId xmlns:a16="http://schemas.microsoft.com/office/drawing/2014/main" val="2204169648"/>
                    </a:ext>
                  </a:extLst>
                </a:gridCol>
                <a:gridCol w="976988">
                  <a:extLst>
                    <a:ext uri="{9D8B030D-6E8A-4147-A177-3AD203B41FA5}">
                      <a16:colId xmlns:a16="http://schemas.microsoft.com/office/drawing/2014/main" val="2361259790"/>
                    </a:ext>
                  </a:extLst>
                </a:gridCol>
                <a:gridCol w="976988">
                  <a:extLst>
                    <a:ext uri="{9D8B030D-6E8A-4147-A177-3AD203B41FA5}">
                      <a16:colId xmlns:a16="http://schemas.microsoft.com/office/drawing/2014/main" val="3696298683"/>
                    </a:ext>
                  </a:extLst>
                </a:gridCol>
                <a:gridCol w="817244">
                  <a:extLst>
                    <a:ext uri="{9D8B030D-6E8A-4147-A177-3AD203B41FA5}">
                      <a16:colId xmlns:a16="http://schemas.microsoft.com/office/drawing/2014/main" val="1347257090"/>
                    </a:ext>
                  </a:extLst>
                </a:gridCol>
                <a:gridCol w="981618">
                  <a:extLst>
                    <a:ext uri="{9D8B030D-6E8A-4147-A177-3AD203B41FA5}">
                      <a16:colId xmlns:a16="http://schemas.microsoft.com/office/drawing/2014/main" val="1634313670"/>
                    </a:ext>
                  </a:extLst>
                </a:gridCol>
                <a:gridCol w="981618">
                  <a:extLst>
                    <a:ext uri="{9D8B030D-6E8A-4147-A177-3AD203B41FA5}">
                      <a16:colId xmlns:a16="http://schemas.microsoft.com/office/drawing/2014/main" val="65969544"/>
                    </a:ext>
                  </a:extLst>
                </a:gridCol>
                <a:gridCol w="979304">
                  <a:extLst>
                    <a:ext uri="{9D8B030D-6E8A-4147-A177-3AD203B41FA5}">
                      <a16:colId xmlns:a16="http://schemas.microsoft.com/office/drawing/2014/main" val="1399488561"/>
                    </a:ext>
                  </a:extLst>
                </a:gridCol>
              </a:tblGrid>
              <a:tr h="723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GB" sz="2200" kern="100" dirty="0">
                          <a:effectLst/>
                        </a:rPr>
                        <a:t>kora</a:t>
                      </a:r>
                      <a:r>
                        <a:rPr lang="hr-HR" sz="2200" kern="100" dirty="0">
                          <a:effectLst/>
                        </a:rPr>
                        <a:t>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hr-HR" sz="2200" kern="100" dirty="0">
                          <a:effectLst/>
                        </a:rPr>
                        <a:t>2. </a:t>
                      </a:r>
                      <a:r>
                        <a:rPr lang="en-GB" sz="2200" kern="100" dirty="0" err="1">
                          <a:effectLst/>
                        </a:rPr>
                        <a:t>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hr-HR" sz="2200" kern="100" dirty="0">
                          <a:effectLst/>
                        </a:rPr>
                        <a:t>3. </a:t>
                      </a:r>
                      <a:r>
                        <a:rPr lang="en-GB" sz="2200" kern="100" dirty="0" err="1">
                          <a:effectLst/>
                        </a:rPr>
                        <a:t>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99661"/>
                  </a:ext>
                </a:extLst>
              </a:tr>
              <a:tr h="7236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5590377"/>
                  </a:ext>
                </a:extLst>
              </a:tr>
              <a:tr h="723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Konstanta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5.919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5.878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5.191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528945"/>
                  </a:ext>
                </a:extLst>
              </a:tr>
              <a:tr h="723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Stavovi roditelja o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.179**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2.640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.009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.170*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2.483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.014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.174*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2.563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.011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1515621"/>
                  </a:ext>
                </a:extLst>
              </a:tr>
              <a:tr h="723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Roditeljska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.062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.908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.365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-.064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-.751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.453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043664"/>
                  </a:ext>
                </a:extLst>
              </a:tr>
              <a:tr h="723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Dječja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.207*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2.446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.015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733109"/>
                  </a:ext>
                </a:extLst>
              </a:tr>
              <a:tr h="6200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.179**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.190*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.251**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81321"/>
                  </a:ext>
                </a:extLst>
              </a:tr>
              <a:tr h="6200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</a:t>
                      </a:r>
                      <a:r>
                        <a:rPr lang="en-GB" sz="2200" kern="100" baseline="30000">
                          <a:effectLst/>
                        </a:rPr>
                        <a:t>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.032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.036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.063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240231"/>
                  </a:ext>
                </a:extLst>
              </a:tr>
              <a:tr h="6200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delta R</a:t>
                      </a:r>
                      <a:r>
                        <a:rPr lang="en-GB" sz="2200" kern="100" baseline="30000">
                          <a:effectLst/>
                        </a:rPr>
                        <a:t>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.032**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.004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.027*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78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4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537E1-F32B-DC07-E358-4C3550597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522842-1B8C-6889-5223-705DFCA56CF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9DCE800-C134-8BB3-DBB3-0AA214D85DA2}"/>
              </a:ext>
            </a:extLst>
          </p:cNvPr>
          <p:cNvGrpSpPr>
            <a:grpSpLocks noChangeAspect="1"/>
          </p:cNvGrpSpPr>
          <p:nvPr/>
        </p:nvGrpSpPr>
        <p:grpSpPr>
          <a:xfrm>
            <a:off x="950044" y="512811"/>
            <a:ext cx="4893699" cy="4893699"/>
            <a:chOff x="0" y="0"/>
            <a:chExt cx="34823400" cy="348234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8306AEA-550A-4270-8ECA-5F4903780A0A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C1A12D1-EBED-94F1-7F68-42DC26C3B133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CE6B55E-E820-57C0-4B0C-91C4C46CC4CD}"/>
              </a:ext>
            </a:extLst>
          </p:cNvPr>
          <p:cNvSpPr txBox="1"/>
          <p:nvPr/>
        </p:nvSpPr>
        <p:spPr>
          <a:xfrm>
            <a:off x="6793787" y="436683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Rezultati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7EAAEE5-F509-D566-D58A-EA63E2CDCE3F}"/>
              </a:ext>
            </a:extLst>
          </p:cNvPr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EC1279C-7A89-AC24-7B2E-9A6C56119338}"/>
              </a:ext>
            </a:extLst>
          </p:cNvPr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598D8AE-1D0B-5F1B-AB49-E1CB08C9E94E}"/>
              </a:ext>
            </a:extLst>
          </p:cNvPr>
          <p:cNvSpPr txBox="1"/>
          <p:nvPr/>
        </p:nvSpPr>
        <p:spPr>
          <a:xfrm>
            <a:off x="6705600" y="2264853"/>
            <a:ext cx="732179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hr-HR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Emocionalna stabilnost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AD1740-EACB-3AFE-B90B-31D0BF381C9C}"/>
              </a:ext>
            </a:extLst>
          </p:cNvPr>
          <p:cNvSpPr/>
          <p:nvPr/>
        </p:nvSpPr>
        <p:spPr>
          <a:xfrm>
            <a:off x="16411419" y="9476111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5EE8F855-8A38-FCE0-BF29-6E306B7F4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07984"/>
              </p:ext>
            </p:extLst>
          </p:nvPr>
        </p:nvGraphicFramePr>
        <p:xfrm>
          <a:off x="6206304" y="3777214"/>
          <a:ext cx="11548296" cy="5698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1085">
                  <a:extLst>
                    <a:ext uri="{9D8B030D-6E8A-4147-A177-3AD203B41FA5}">
                      <a16:colId xmlns:a16="http://schemas.microsoft.com/office/drawing/2014/main" val="296904176"/>
                    </a:ext>
                  </a:extLst>
                </a:gridCol>
                <a:gridCol w="815310">
                  <a:extLst>
                    <a:ext uri="{9D8B030D-6E8A-4147-A177-3AD203B41FA5}">
                      <a16:colId xmlns:a16="http://schemas.microsoft.com/office/drawing/2014/main" val="2248720159"/>
                    </a:ext>
                  </a:extLst>
                </a:gridCol>
                <a:gridCol w="1134043">
                  <a:extLst>
                    <a:ext uri="{9D8B030D-6E8A-4147-A177-3AD203B41FA5}">
                      <a16:colId xmlns:a16="http://schemas.microsoft.com/office/drawing/2014/main" val="2695701426"/>
                    </a:ext>
                  </a:extLst>
                </a:gridCol>
                <a:gridCol w="817620">
                  <a:extLst>
                    <a:ext uri="{9D8B030D-6E8A-4147-A177-3AD203B41FA5}">
                      <a16:colId xmlns:a16="http://schemas.microsoft.com/office/drawing/2014/main" val="546916368"/>
                    </a:ext>
                  </a:extLst>
                </a:gridCol>
                <a:gridCol w="974676">
                  <a:extLst>
                    <a:ext uri="{9D8B030D-6E8A-4147-A177-3AD203B41FA5}">
                      <a16:colId xmlns:a16="http://schemas.microsoft.com/office/drawing/2014/main" val="4042037758"/>
                    </a:ext>
                  </a:extLst>
                </a:gridCol>
                <a:gridCol w="974676">
                  <a:extLst>
                    <a:ext uri="{9D8B030D-6E8A-4147-A177-3AD203B41FA5}">
                      <a16:colId xmlns:a16="http://schemas.microsoft.com/office/drawing/2014/main" val="1594732175"/>
                    </a:ext>
                  </a:extLst>
                </a:gridCol>
                <a:gridCol w="815310">
                  <a:extLst>
                    <a:ext uri="{9D8B030D-6E8A-4147-A177-3AD203B41FA5}">
                      <a16:colId xmlns:a16="http://schemas.microsoft.com/office/drawing/2014/main" val="3964202135"/>
                    </a:ext>
                  </a:extLst>
                </a:gridCol>
                <a:gridCol w="979295">
                  <a:extLst>
                    <a:ext uri="{9D8B030D-6E8A-4147-A177-3AD203B41FA5}">
                      <a16:colId xmlns:a16="http://schemas.microsoft.com/office/drawing/2014/main" val="1931673303"/>
                    </a:ext>
                  </a:extLst>
                </a:gridCol>
                <a:gridCol w="979295">
                  <a:extLst>
                    <a:ext uri="{9D8B030D-6E8A-4147-A177-3AD203B41FA5}">
                      <a16:colId xmlns:a16="http://schemas.microsoft.com/office/drawing/2014/main" val="1741121744"/>
                    </a:ext>
                  </a:extLst>
                </a:gridCol>
                <a:gridCol w="976986">
                  <a:extLst>
                    <a:ext uri="{9D8B030D-6E8A-4147-A177-3AD203B41FA5}">
                      <a16:colId xmlns:a16="http://schemas.microsoft.com/office/drawing/2014/main" val="3221141955"/>
                    </a:ext>
                  </a:extLst>
                </a:gridCol>
              </a:tblGrid>
              <a:tr h="664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GB" sz="2200" kern="100" dirty="0">
                          <a:effectLst/>
                        </a:rPr>
                        <a:t>kora</a:t>
                      </a:r>
                      <a:r>
                        <a:rPr lang="hr-HR" sz="2200" kern="100" dirty="0">
                          <a:effectLst/>
                        </a:rPr>
                        <a:t>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hr-HR" sz="2200" kern="100" dirty="0">
                          <a:effectLst/>
                        </a:rPr>
                        <a:t>2. </a:t>
                      </a:r>
                      <a:r>
                        <a:rPr lang="en-GB" sz="2200" kern="100" dirty="0" err="1">
                          <a:effectLst/>
                        </a:rPr>
                        <a:t>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hr-HR" sz="2200" kern="100" dirty="0">
                          <a:effectLst/>
                        </a:rPr>
                        <a:t>3. </a:t>
                      </a:r>
                      <a:r>
                        <a:rPr lang="en-GB" sz="2200" kern="100" dirty="0" err="1">
                          <a:effectLst/>
                        </a:rPr>
                        <a:t>korak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433333"/>
                  </a:ext>
                </a:extLst>
              </a:tr>
              <a:tr h="664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Beta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t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p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0310947"/>
                  </a:ext>
                </a:extLst>
              </a:tr>
              <a:tr h="664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Konstanta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7.263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7.207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6.620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865964"/>
                  </a:ext>
                </a:extLst>
              </a:tr>
              <a:tr h="664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Stavovi roditelja o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.070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1.001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.318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.049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.711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.478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.051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.733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.464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1746325"/>
                  </a:ext>
                </a:extLst>
              </a:tr>
              <a:tr h="664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Roditeljska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.154*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2.213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.028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.058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.670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.504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132450"/>
                  </a:ext>
                </a:extLst>
              </a:tr>
              <a:tr h="664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Dječja FA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 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.161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1.876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.062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613084"/>
                  </a:ext>
                </a:extLst>
              </a:tr>
              <a:tr h="5697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.070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.168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.212*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578977"/>
                  </a:ext>
                </a:extLst>
              </a:tr>
              <a:tr h="5697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R</a:t>
                      </a:r>
                      <a:r>
                        <a:rPr lang="en-GB" sz="2200" kern="100" baseline="30000">
                          <a:effectLst/>
                        </a:rPr>
                        <a:t>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.028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.045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78630"/>
                  </a:ext>
                </a:extLst>
              </a:tr>
              <a:tr h="5697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delta R</a:t>
                      </a:r>
                      <a:r>
                        <a:rPr lang="en-GB" sz="2200" kern="100" baseline="30000">
                          <a:effectLst/>
                        </a:rPr>
                        <a:t>2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.005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>
                          <a:effectLst/>
                        </a:rPr>
                        <a:t>.023*</a:t>
                      </a:r>
                      <a:endParaRPr lang="en-GB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200" kern="100" dirty="0">
                          <a:effectLst/>
                        </a:rPr>
                        <a:t>.017</a:t>
                      </a:r>
                      <a:endParaRPr lang="en-GB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596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87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E84CC-EE8B-98AC-6925-033BD0A94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F66583-B124-6690-CA40-84193972CF8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F68A66A-68AB-448D-A50B-E724F17AE668}"/>
              </a:ext>
            </a:extLst>
          </p:cNvPr>
          <p:cNvSpPr txBox="1"/>
          <p:nvPr/>
        </p:nvSpPr>
        <p:spPr>
          <a:xfrm>
            <a:off x="1125261" y="3030539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zaključak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4CA4403-1882-D1A6-4202-B23E3A98F9E7}"/>
              </a:ext>
            </a:extLst>
          </p:cNvPr>
          <p:cNvSpPr txBox="1"/>
          <p:nvPr/>
        </p:nvSpPr>
        <p:spPr>
          <a:xfrm>
            <a:off x="980220" y="4521421"/>
            <a:ext cx="671262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povezanost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roditeljskih stavova o važnosti FA s dobrobiti djece</a:t>
            </a:r>
            <a:endParaRPr lang="en-US" sz="3900" spc="-78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E59FDC8-97E0-6E49-7CEB-DB2B0A5A1B60}"/>
              </a:ext>
            </a:extLst>
          </p:cNvPr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A890C1B-E76D-E287-1AA0-4D1201A44982}"/>
              </a:ext>
            </a:extLst>
          </p:cNvPr>
          <p:cNvSpPr/>
          <p:nvPr/>
        </p:nvSpPr>
        <p:spPr>
          <a:xfrm>
            <a:off x="5908749" y="-3521026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FA965F7-E56E-BD1F-01B3-AAFA6ADCC67C}"/>
              </a:ext>
            </a:extLst>
          </p:cNvPr>
          <p:cNvGrpSpPr/>
          <p:nvPr/>
        </p:nvGrpSpPr>
        <p:grpSpPr>
          <a:xfrm>
            <a:off x="10424438" y="178666"/>
            <a:ext cx="6998061" cy="1932923"/>
            <a:chOff x="0" y="0"/>
            <a:chExt cx="2342659" cy="64706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E11F5F9-9286-05B6-4C07-E2554400D6BA}"/>
                </a:ext>
              </a:extLst>
            </p:cNvPr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F7A4DAB-C324-9368-47E1-4CE114912CBB}"/>
                </a:ext>
              </a:extLst>
            </p:cNvPr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CA95E26-022D-A298-E2F9-347F49DF995B}"/>
              </a:ext>
            </a:extLst>
          </p:cNvPr>
          <p:cNvSpPr txBox="1"/>
          <p:nvPr/>
        </p:nvSpPr>
        <p:spPr>
          <a:xfrm>
            <a:off x="10618075" y="522567"/>
            <a:ext cx="1578952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01.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7D05BDB-B75F-5F3C-DB1F-EC9AA66BACE2}"/>
              </a:ext>
            </a:extLst>
          </p:cNvPr>
          <p:cNvGrpSpPr/>
          <p:nvPr/>
        </p:nvGrpSpPr>
        <p:grpSpPr>
          <a:xfrm>
            <a:off x="10445220" y="2334696"/>
            <a:ext cx="6998061" cy="1932923"/>
            <a:chOff x="0" y="0"/>
            <a:chExt cx="2342659" cy="64706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92DB1F-71BE-6056-230A-985AC2027517}"/>
                </a:ext>
              </a:extLst>
            </p:cNvPr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57AD2BE-9B03-5D4A-0CA6-7C8480318B24}"/>
                </a:ext>
              </a:extLst>
            </p:cNvPr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781B115-13A9-124B-E10A-2C13EB32DC9F}"/>
              </a:ext>
            </a:extLst>
          </p:cNvPr>
          <p:cNvGrpSpPr/>
          <p:nvPr/>
        </p:nvGrpSpPr>
        <p:grpSpPr>
          <a:xfrm>
            <a:off x="10445220" y="4410969"/>
            <a:ext cx="6998061" cy="1932923"/>
            <a:chOff x="0" y="0"/>
            <a:chExt cx="2342659" cy="647062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080312D-AEDB-14BF-F4C8-264A493F3924}"/>
                </a:ext>
              </a:extLst>
            </p:cNvPr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B779DE8-72FE-90B9-7564-F958EE12689B}"/>
                </a:ext>
              </a:extLst>
            </p:cNvPr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97AFA897-427B-DDE5-D632-A0EC88D0F5B4}"/>
              </a:ext>
            </a:extLst>
          </p:cNvPr>
          <p:cNvSpPr txBox="1"/>
          <p:nvPr/>
        </p:nvSpPr>
        <p:spPr>
          <a:xfrm>
            <a:off x="10722982" y="2813230"/>
            <a:ext cx="1578952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02.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61B3326-C02F-2B34-8314-54A716E9D4A7}"/>
              </a:ext>
            </a:extLst>
          </p:cNvPr>
          <p:cNvSpPr txBox="1"/>
          <p:nvPr/>
        </p:nvSpPr>
        <p:spPr>
          <a:xfrm>
            <a:off x="10645243" y="4894457"/>
            <a:ext cx="1578952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03.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D3C78324-10F1-7EF9-14D3-85D4C36BD11C}"/>
              </a:ext>
            </a:extLst>
          </p:cNvPr>
          <p:cNvSpPr txBox="1"/>
          <p:nvPr/>
        </p:nvSpPr>
        <p:spPr>
          <a:xfrm>
            <a:off x="12309929" y="4763026"/>
            <a:ext cx="4997851" cy="13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8"/>
              </a:lnSpc>
            </a:pPr>
            <a:r>
              <a:rPr lang="hr-HR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Imaju višu emocionalnu inteligenciju i emocionalnu stabilnost i ako njihovi roditelji više vježbaju.</a:t>
            </a:r>
            <a:endParaRPr lang="en-US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E951029B-14CB-5ED0-C1BF-D25D620D7EFF}"/>
              </a:ext>
            </a:extLst>
          </p:cNvPr>
          <p:cNvSpPr txBox="1"/>
          <p:nvPr/>
        </p:nvSpPr>
        <p:spPr>
          <a:xfrm>
            <a:off x="12284703" y="2963531"/>
            <a:ext cx="4653409" cy="138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8"/>
              </a:lnSpc>
            </a:pPr>
            <a:endParaRPr lang="hr-HR" sz="2000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algn="l">
              <a:lnSpc>
                <a:spcPts val="2748"/>
              </a:lnSpc>
            </a:pPr>
            <a:endParaRPr lang="en-US" sz="2100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835"/>
              </a:lnSpc>
            </a:pPr>
            <a:endParaRPr lang="en-US" sz="2100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sz="2100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EA10CC4-D84F-0C25-F0CC-1134FDF96A96}"/>
              </a:ext>
            </a:extLst>
          </p:cNvPr>
          <p:cNvSpPr/>
          <p:nvPr/>
        </p:nvSpPr>
        <p:spPr>
          <a:xfrm>
            <a:off x="1910914" y="6208555"/>
            <a:ext cx="4952398" cy="1971893"/>
          </a:xfrm>
          <a:custGeom>
            <a:avLst/>
            <a:gdLst/>
            <a:ahLst/>
            <a:cxnLst/>
            <a:rect l="l" t="t" r="r" b="b"/>
            <a:pathLst>
              <a:path w="4952398" h="1971893">
                <a:moveTo>
                  <a:pt x="0" y="0"/>
                </a:moveTo>
                <a:lnTo>
                  <a:pt x="4952398" y="0"/>
                </a:lnTo>
                <a:lnTo>
                  <a:pt x="4952398" y="1971893"/>
                </a:lnTo>
                <a:lnTo>
                  <a:pt x="0" y="19718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177FCBBC-EE7D-BA58-D68F-98DA58F2F9CA}"/>
              </a:ext>
            </a:extLst>
          </p:cNvPr>
          <p:cNvSpPr txBox="1"/>
          <p:nvPr/>
        </p:nvSpPr>
        <p:spPr>
          <a:xfrm>
            <a:off x="12224195" y="2680380"/>
            <a:ext cx="4952399" cy="1099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48"/>
              </a:lnSpc>
            </a:pPr>
            <a:r>
              <a:rPr lang="hr-HR" sz="1800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Djeca koja se više kreću u danu imaju bolju emocionalnu inteligenciju, asertivnost i emocionalnu stabilnost.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A79B1C0-7352-8F71-DD01-F7BCC003A0A3}"/>
              </a:ext>
            </a:extLst>
          </p:cNvPr>
          <p:cNvSpPr txBox="1"/>
          <p:nvPr/>
        </p:nvSpPr>
        <p:spPr>
          <a:xfrm>
            <a:off x="12074699" y="407276"/>
            <a:ext cx="4952399" cy="1446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48"/>
              </a:lnSpc>
            </a:pPr>
            <a:r>
              <a:rPr lang="hr-HR" sz="1800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Pozitivni stavovi roditelja prema važnosti FA za djecu povezani su s boljom emocionalnom inteligencijom i asertivnošću kod djece.</a:t>
            </a:r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ADA515F6-3111-D9B8-CD35-6D1DCF0F598C}"/>
              </a:ext>
            </a:extLst>
          </p:cNvPr>
          <p:cNvGrpSpPr/>
          <p:nvPr/>
        </p:nvGrpSpPr>
        <p:grpSpPr>
          <a:xfrm>
            <a:off x="10445220" y="8259639"/>
            <a:ext cx="6998061" cy="1932923"/>
            <a:chOff x="0" y="0"/>
            <a:chExt cx="2342659" cy="647062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5AB02FA-A886-E282-5ED4-38F5F24BE9C3}"/>
                </a:ext>
              </a:extLst>
            </p:cNvPr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5BCF229-94ED-CBDE-44A3-9C84EF95C4C2}"/>
                </a:ext>
              </a:extLst>
            </p:cNvPr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5D38AC3-C463-DABB-5801-8003C978B552}"/>
              </a:ext>
            </a:extLst>
          </p:cNvPr>
          <p:cNvSpPr txBox="1"/>
          <p:nvPr/>
        </p:nvSpPr>
        <p:spPr>
          <a:xfrm>
            <a:off x="10682023" y="8664398"/>
            <a:ext cx="15789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</a:t>
            </a:r>
            <a:r>
              <a:rPr lang="hr-HR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317C1676-1C3E-8698-26F3-10A031B13018}"/>
              </a:ext>
            </a:extLst>
          </p:cNvPr>
          <p:cNvSpPr txBox="1"/>
          <p:nvPr/>
        </p:nvSpPr>
        <p:spPr>
          <a:xfrm>
            <a:off x="12505705" y="8534106"/>
            <a:ext cx="4716574" cy="13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8"/>
              </a:lnSpc>
            </a:pPr>
            <a:r>
              <a:rPr lang="hr-HR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Roditeljski stavovi o važnosti FA aktivnosti te dječja FA pozitivno predviđaju dječju asertivnost.</a:t>
            </a:r>
            <a:endParaRPr lang="en-US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31" name="Group 18">
            <a:extLst>
              <a:ext uri="{FF2B5EF4-FFF2-40B4-BE49-F238E27FC236}">
                <a16:creationId xmlns:a16="http://schemas.microsoft.com/office/drawing/2014/main" id="{6300E272-8F00-40F3-BD39-EA13DC616306}"/>
              </a:ext>
            </a:extLst>
          </p:cNvPr>
          <p:cNvGrpSpPr/>
          <p:nvPr/>
        </p:nvGrpSpPr>
        <p:grpSpPr>
          <a:xfrm>
            <a:off x="10445220" y="6500588"/>
            <a:ext cx="6998061" cy="1644076"/>
            <a:chOff x="0" y="0"/>
            <a:chExt cx="2342659" cy="647062"/>
          </a:xfrm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EB2DFE82-A833-B8C6-417F-170ABC9DBB01}"/>
                </a:ext>
              </a:extLst>
            </p:cNvPr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1A6A7204-3908-6D93-9F86-6252A4DF7AF9}"/>
                </a:ext>
              </a:extLst>
            </p:cNvPr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37" name="TextBox 22">
            <a:extLst>
              <a:ext uri="{FF2B5EF4-FFF2-40B4-BE49-F238E27FC236}">
                <a16:creationId xmlns:a16="http://schemas.microsoft.com/office/drawing/2014/main" id="{B665B771-936A-032A-B9BC-3D33AB96EEA3}"/>
              </a:ext>
            </a:extLst>
          </p:cNvPr>
          <p:cNvSpPr txBox="1"/>
          <p:nvPr/>
        </p:nvSpPr>
        <p:spPr>
          <a:xfrm>
            <a:off x="10730977" y="6925142"/>
            <a:ext cx="15789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</a:t>
            </a:r>
            <a:r>
              <a:rPr lang="hr-HR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4</a:t>
            </a:r>
            <a:r>
              <a:rPr lang="en-US" sz="90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8" name="TextBox 24">
            <a:extLst>
              <a:ext uri="{FF2B5EF4-FFF2-40B4-BE49-F238E27FC236}">
                <a16:creationId xmlns:a16="http://schemas.microsoft.com/office/drawing/2014/main" id="{6F7E1C18-6D89-3405-E399-C462A5FD0656}"/>
              </a:ext>
            </a:extLst>
          </p:cNvPr>
          <p:cNvSpPr txBox="1"/>
          <p:nvPr/>
        </p:nvSpPr>
        <p:spPr>
          <a:xfrm>
            <a:off x="12446147" y="6807152"/>
            <a:ext cx="4716574" cy="1017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8"/>
              </a:lnSpc>
            </a:pPr>
            <a:r>
              <a:rPr lang="hr-HR" b="1" spc="63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Dječje bavljenje FA pozitivno predviđa njihovu emocionalnu inteligenciju.</a:t>
            </a:r>
            <a:endParaRPr lang="en-US" b="1" spc="63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256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39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361168" y="2686800"/>
            <a:ext cx="7321793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Zaključak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iz drugih analiza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61168" y="5343822"/>
            <a:ext cx="6712622" cy="141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povezanost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slobodnog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vremena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i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subjektivne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dobrobiti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djece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u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prvom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razredu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osnovne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en-US" sz="3900" spc="-78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škole</a:t>
            </a:r>
            <a:r>
              <a:rPr lang="en-US" sz="3900" spc="-78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908749" y="-3521026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10445221" y="416203"/>
            <a:ext cx="6998061" cy="1932923"/>
            <a:chOff x="0" y="0"/>
            <a:chExt cx="2342659" cy="6470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45243" y="897842"/>
            <a:ext cx="1578952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01.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84703" y="816922"/>
            <a:ext cx="4653409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Djeca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koja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više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vremena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provode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u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fizičkim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aktivnostima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zadovoljnija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su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svojom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obitelji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!</a:t>
            </a: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sz="2100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445221" y="2720017"/>
            <a:ext cx="6998061" cy="1932923"/>
            <a:chOff x="0" y="0"/>
            <a:chExt cx="2342659" cy="6470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45221" y="5145870"/>
            <a:ext cx="6998061" cy="1932923"/>
            <a:chOff x="0" y="0"/>
            <a:chExt cx="2342659" cy="6470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42659" cy="647062"/>
            </a:xfrm>
            <a:custGeom>
              <a:avLst/>
              <a:gdLst/>
              <a:ahLst/>
              <a:cxnLst/>
              <a:rect l="l" t="t" r="r" b="b"/>
              <a:pathLst>
                <a:path w="2342659" h="647062">
                  <a:moveTo>
                    <a:pt x="0" y="0"/>
                  </a:moveTo>
                  <a:lnTo>
                    <a:pt x="2342659" y="0"/>
                  </a:lnTo>
                  <a:lnTo>
                    <a:pt x="2342659" y="647062"/>
                  </a:lnTo>
                  <a:lnTo>
                    <a:pt x="0" y="647062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5725"/>
              <a:ext cx="2342659" cy="56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645243" y="3201656"/>
            <a:ext cx="1578952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02.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45243" y="5505470"/>
            <a:ext cx="1578952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738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03.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84703" y="5315626"/>
            <a:ext cx="5158579" cy="17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b="1" spc="126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Djeca s kojom roditelji češće uče slova, podučavaju ih čitanju i pisanju i rješavaju s njima vježbenice su sretnija!</a:t>
            </a: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sz="2100" b="1" spc="126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284703" y="2963531"/>
            <a:ext cx="4653409" cy="17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Djeca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koja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se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češće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igraju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otvorenom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češće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voze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bicikl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romobil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ili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koturaljke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su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100" b="1" spc="126" dirty="0" err="1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sretnija</a:t>
            </a:r>
            <a:r>
              <a:rPr lang="en-US" sz="2100" b="1" spc="126" dirty="0">
                <a:solidFill>
                  <a:srgbClr val="2B2B2B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!</a:t>
            </a:r>
          </a:p>
          <a:p>
            <a:pPr algn="l">
              <a:lnSpc>
                <a:spcPts val="2835"/>
              </a:lnSpc>
            </a:pPr>
            <a:endParaRPr lang="en-US" sz="2100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0" lvl="0" indent="0" algn="l">
              <a:lnSpc>
                <a:spcPts val="2835"/>
              </a:lnSpc>
              <a:spcBef>
                <a:spcPct val="0"/>
              </a:spcBef>
            </a:pPr>
            <a:endParaRPr lang="en-US" sz="2100" b="1" spc="126" dirty="0">
              <a:solidFill>
                <a:srgbClr val="2B2B2B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1049000" y="7514606"/>
            <a:ext cx="4952398" cy="1971893"/>
          </a:xfrm>
          <a:custGeom>
            <a:avLst/>
            <a:gdLst/>
            <a:ahLst/>
            <a:cxnLst/>
            <a:rect l="l" t="t" r="r" b="b"/>
            <a:pathLst>
              <a:path w="4952398" h="1971893">
                <a:moveTo>
                  <a:pt x="0" y="0"/>
                </a:moveTo>
                <a:lnTo>
                  <a:pt x="4952398" y="0"/>
                </a:lnTo>
                <a:lnTo>
                  <a:pt x="4952398" y="1971893"/>
                </a:lnTo>
                <a:lnTo>
                  <a:pt x="0" y="19718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4069419" y="1948625"/>
            <a:ext cx="9620177" cy="4173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en-US" sz="17981" spc="-359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hvala na pažnji</a:t>
            </a:r>
          </a:p>
        </p:txBody>
      </p:sp>
      <p:sp>
        <p:nvSpPr>
          <p:cNvPr id="18" name="Freeform 18"/>
          <p:cNvSpPr/>
          <p:nvPr/>
        </p:nvSpPr>
        <p:spPr>
          <a:xfrm>
            <a:off x="2896450" y="2257312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3689596" y="2354121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6259301" y="6291795"/>
            <a:ext cx="5642607" cy="244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-573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www.digilita.eu</a:t>
            </a:r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-573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digilita@pilar.hr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46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74861" y="1901884"/>
            <a:ext cx="6483233" cy="6483233"/>
            <a:chOff x="0" y="0"/>
            <a:chExt cx="34823400" cy="3482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10120" y="365929"/>
            <a:ext cx="4994070" cy="1988486"/>
          </a:xfrm>
          <a:custGeom>
            <a:avLst/>
            <a:gdLst/>
            <a:ahLst/>
            <a:cxnLst/>
            <a:rect l="l" t="t" r="r" b="b"/>
            <a:pathLst>
              <a:path w="4994070" h="1988486">
                <a:moveTo>
                  <a:pt x="0" y="0"/>
                </a:moveTo>
                <a:lnTo>
                  <a:pt x="4994070" y="0"/>
                </a:lnTo>
                <a:lnTo>
                  <a:pt x="4994070" y="1988486"/>
                </a:lnTo>
                <a:lnTo>
                  <a:pt x="0" y="19884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5295857" flipH="1">
            <a:off x="7608622" y="3462586"/>
            <a:ext cx="2140650" cy="1883772"/>
          </a:xfrm>
          <a:custGeom>
            <a:avLst/>
            <a:gdLst/>
            <a:ahLst/>
            <a:cxnLst/>
            <a:rect l="l" t="t" r="r" b="b"/>
            <a:pathLst>
              <a:path w="2140650" h="1883772">
                <a:moveTo>
                  <a:pt x="2140651" y="0"/>
                </a:moveTo>
                <a:lnTo>
                  <a:pt x="0" y="0"/>
                </a:lnTo>
                <a:lnTo>
                  <a:pt x="0" y="1883773"/>
                </a:lnTo>
                <a:lnTo>
                  <a:pt x="2140651" y="1883773"/>
                </a:lnTo>
                <a:lnTo>
                  <a:pt x="214065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223162" y="2625229"/>
            <a:ext cx="7321793" cy="304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DigiLitA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-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Utjecaj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okoline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na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razvoj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djeteta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: </a:t>
            </a:r>
            <a:endParaRPr lang="hr-HR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hr-HR" sz="2199" b="1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povezanost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endParaRPr lang="hr-HR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342900" lvl="0" indent="-342900" algn="l">
              <a:lnSpc>
                <a:spcPts val="29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upotrebe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digitalne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tehnologije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, </a:t>
            </a:r>
            <a:endParaRPr lang="hr-HR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342900" lvl="0" indent="-342900" algn="l">
              <a:lnSpc>
                <a:spcPts val="29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obiteljskog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literarnog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okruženja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te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endParaRPr lang="hr-HR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342900" lvl="0" indent="-342900" algn="l">
              <a:lnSpc>
                <a:spcPts val="29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fizičke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aktivnosti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endParaRPr lang="hr-HR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lvl="0" algn="l">
              <a:lnSpc>
                <a:spcPts val="2969"/>
              </a:lnSpc>
              <a:spcBef>
                <a:spcPct val="0"/>
              </a:spcBef>
            </a:pP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s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dobrobiti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djeteta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u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ranoj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školskoj</a:t>
            </a: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2199" b="1" u="none" spc="68" dirty="0" err="1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dobi</a:t>
            </a: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5364" y="1012746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Digilita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411419" y="9476111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006458" y="8691042"/>
            <a:ext cx="4820039" cy="1460269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FC9A77A-EB5F-A860-1F9A-492F1C74FB66}"/>
              </a:ext>
            </a:extLst>
          </p:cNvPr>
          <p:cNvSpPr txBox="1"/>
          <p:nvPr/>
        </p:nvSpPr>
        <p:spPr>
          <a:xfrm>
            <a:off x="1415356" y="6332573"/>
            <a:ext cx="7321793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r>
              <a:rPr lang="en-US" sz="2199" b="1" u="none" spc="68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17D0F02A-F71C-D6E4-434F-79472370A590}"/>
              </a:ext>
            </a:extLst>
          </p:cNvPr>
          <p:cNvSpPr txBox="1"/>
          <p:nvPr/>
        </p:nvSpPr>
        <p:spPr>
          <a:xfrm>
            <a:off x="1546269" y="6420805"/>
            <a:ext cx="7321793" cy="227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200" b="1" kern="100" dirty="0">
                <a:latin typeface="Quicksand" panose="020B0604020202020204" charset="-18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hr-HR" sz="2200" b="1" kern="100" dirty="0">
                <a:effectLst/>
                <a:latin typeface="Quicksand" panose="020B0604020202020204" charset="-18"/>
                <a:ea typeface="Calibri" panose="020F0502020204030204" pitchFamily="34" charset="0"/>
                <a:cs typeface="Times New Roman" panose="02020603050405020304" pitchFamily="18" charset="0"/>
              </a:rPr>
              <a:t>ilj </a:t>
            </a:r>
            <a:r>
              <a:rPr lang="hr-HR" sz="2200" kern="100" dirty="0">
                <a:effectLst/>
                <a:latin typeface="Quicksand" panose="020B0604020202020204" charset="-18"/>
                <a:ea typeface="Calibri" panose="020F0502020204030204" pitchFamily="34" charset="0"/>
                <a:cs typeface="Times New Roman" panose="02020603050405020304" pitchFamily="18" charset="0"/>
              </a:rPr>
              <a:t>provedenog istraživanja je ispitati kako su stavovi roditelja prema važnosti bavljenja fizičkom aktivnošću, ali i njihovo osobno bavljenje fizičkom aktivnošću, povezani s dječjim sudjelovanjem u tim aktivnostima i njihovom dobrobiti. </a:t>
            </a:r>
            <a:endParaRPr lang="en-GB" sz="2200" kern="100" dirty="0">
              <a:effectLst/>
              <a:latin typeface="Quicksand" panose="020B060402020202020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409865" y="1140182"/>
            <a:ext cx="5714234" cy="3189582"/>
          </a:xfrm>
          <a:custGeom>
            <a:avLst/>
            <a:gdLst/>
            <a:ahLst/>
            <a:cxnLst/>
            <a:rect l="l" t="t" r="r" b="b"/>
            <a:pathLst>
              <a:path w="5714234" h="3189582">
                <a:moveTo>
                  <a:pt x="0" y="0"/>
                </a:moveTo>
                <a:lnTo>
                  <a:pt x="5714234" y="0"/>
                </a:lnTo>
                <a:lnTo>
                  <a:pt x="5714234" y="3189581"/>
                </a:lnTo>
                <a:lnTo>
                  <a:pt x="0" y="3189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29305" y="6369038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669064" y="68105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endParaRPr lang="hr-HR" sz="18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endParaRPr lang="hr-HR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endParaRPr lang="hr-HR" sz="18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82854" y="6599804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5" y="0"/>
                </a:lnTo>
                <a:lnTo>
                  <a:pt x="4494795" y="3031943"/>
                </a:lnTo>
                <a:lnTo>
                  <a:pt x="0" y="3031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7" name="TextBox 7"/>
          <p:cNvSpPr txBox="1"/>
          <p:nvPr/>
        </p:nvSpPr>
        <p:spPr>
          <a:xfrm>
            <a:off x="4903714" y="2345523"/>
            <a:ext cx="497532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hr-HR" sz="6800" dirty="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Djeca</a:t>
            </a:r>
            <a:endParaRPr lang="en-US" sz="6800" dirty="0">
              <a:solidFill>
                <a:srgbClr val="303030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-1798045">
            <a:off x="10356184" y="2913808"/>
            <a:ext cx="2075454" cy="725680"/>
          </a:xfrm>
          <a:custGeom>
            <a:avLst/>
            <a:gdLst/>
            <a:ahLst/>
            <a:cxnLst/>
            <a:rect l="l" t="t" r="r" b="b"/>
            <a:pathLst>
              <a:path w="1287540" h="581591">
                <a:moveTo>
                  <a:pt x="0" y="0"/>
                </a:moveTo>
                <a:lnTo>
                  <a:pt x="1287541" y="0"/>
                </a:lnTo>
                <a:lnTo>
                  <a:pt x="1287541" y="581591"/>
                </a:lnTo>
                <a:lnTo>
                  <a:pt x="0" y="581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9" name="Freeform 9"/>
          <p:cNvSpPr/>
          <p:nvPr/>
        </p:nvSpPr>
        <p:spPr>
          <a:xfrm rot="9069146">
            <a:off x="5910487" y="6338220"/>
            <a:ext cx="3646210" cy="844261"/>
          </a:xfrm>
          <a:custGeom>
            <a:avLst/>
            <a:gdLst/>
            <a:ahLst/>
            <a:cxnLst/>
            <a:rect l="l" t="t" r="r" b="b"/>
            <a:pathLst>
              <a:path w="1214060" h="548399">
                <a:moveTo>
                  <a:pt x="0" y="0"/>
                </a:moveTo>
                <a:lnTo>
                  <a:pt x="1214060" y="0"/>
                </a:lnTo>
                <a:lnTo>
                  <a:pt x="1214060" y="548400"/>
                </a:lnTo>
                <a:lnTo>
                  <a:pt x="0" y="548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0" name="Freeform 10"/>
          <p:cNvSpPr/>
          <p:nvPr/>
        </p:nvSpPr>
        <p:spPr>
          <a:xfrm rot="-9093014" flipV="1">
            <a:off x="6575566" y="1511919"/>
            <a:ext cx="1006123" cy="606289"/>
          </a:xfrm>
          <a:custGeom>
            <a:avLst/>
            <a:gdLst/>
            <a:ahLst/>
            <a:cxnLst/>
            <a:rect l="l" t="t" r="r" b="b"/>
            <a:pathLst>
              <a:path w="1273984" h="634598">
                <a:moveTo>
                  <a:pt x="0" y="634598"/>
                </a:moveTo>
                <a:lnTo>
                  <a:pt x="1273984" y="634598"/>
                </a:lnTo>
                <a:lnTo>
                  <a:pt x="1273984" y="0"/>
                </a:lnTo>
                <a:lnTo>
                  <a:pt x="0" y="0"/>
                </a:lnTo>
                <a:lnTo>
                  <a:pt x="0" y="63459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1820569" flipV="1">
            <a:off x="10669573" y="6180632"/>
            <a:ext cx="1852410" cy="1301553"/>
          </a:xfrm>
          <a:custGeom>
            <a:avLst/>
            <a:gdLst/>
            <a:ahLst/>
            <a:cxnLst/>
            <a:rect l="l" t="t" r="r" b="b"/>
            <a:pathLst>
              <a:path w="1206953" h="601209">
                <a:moveTo>
                  <a:pt x="0" y="601209"/>
                </a:moveTo>
                <a:lnTo>
                  <a:pt x="1206953" y="601209"/>
                </a:lnTo>
                <a:lnTo>
                  <a:pt x="1206953" y="0"/>
                </a:lnTo>
                <a:lnTo>
                  <a:pt x="0" y="0"/>
                </a:lnTo>
                <a:lnTo>
                  <a:pt x="0" y="601209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62408" y="1820194"/>
            <a:ext cx="4710039" cy="187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2000" dirty="0" err="1">
                <a:solidFill>
                  <a:srgbClr val="FF66C4"/>
                </a:solidFill>
                <a:latin typeface="Lazydog"/>
                <a:ea typeface="Lazydog"/>
                <a:cs typeface="Lazydog"/>
                <a:sym typeface="Lazydog"/>
              </a:rPr>
              <a:t>subjektivna</a:t>
            </a:r>
            <a:r>
              <a:rPr lang="en-US" sz="2000" dirty="0">
                <a:solidFill>
                  <a:srgbClr val="FF66C4"/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2000" dirty="0" err="1">
                <a:solidFill>
                  <a:srgbClr val="FF66C4"/>
                </a:solidFill>
                <a:latin typeface="Lazydog"/>
                <a:ea typeface="Lazydog"/>
                <a:cs typeface="Lazydog"/>
                <a:sym typeface="Lazydog"/>
              </a:rPr>
              <a:t>dobrobit</a:t>
            </a: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r>
              <a:rPr lang="en-US" sz="2000" dirty="0" err="1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sreća</a:t>
            </a: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endParaRPr lang="hr-HR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l">
              <a:lnSpc>
                <a:spcPts val="3040"/>
              </a:lnSpc>
            </a:pP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88211" y="6658829"/>
            <a:ext cx="3220828" cy="187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2000" dirty="0">
                <a:solidFill>
                  <a:srgbClr val="FF66C4"/>
                </a:solidFill>
                <a:latin typeface="Lazydog"/>
                <a:ea typeface="Lazydog"/>
                <a:cs typeface="Lazydog"/>
                <a:sym typeface="Lazydog"/>
              </a:rPr>
              <a:t>stavovi</a:t>
            </a: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r>
              <a:rPr lang="hr-HR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Važnost fizičke aktivnosti</a:t>
            </a:r>
            <a:r>
              <a:rPr lang="en-US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882855" y="6957060"/>
            <a:ext cx="3987568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2000" dirty="0">
                <a:solidFill>
                  <a:srgbClr val="FF66C4"/>
                </a:solidFill>
                <a:latin typeface="Lazydog"/>
                <a:ea typeface="Lazydog"/>
                <a:cs typeface="Lazydog"/>
                <a:sym typeface="Lazydog"/>
              </a:rPr>
              <a:t>Dječja dobrobit</a:t>
            </a: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342900" indent="-342900" algn="ctr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Emocionalna inteligencija</a:t>
            </a:r>
          </a:p>
          <a:p>
            <a:pPr marL="342900" indent="-342900" algn="ctr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Asertivnost</a:t>
            </a:r>
          </a:p>
          <a:p>
            <a:pPr marL="342900" indent="-342900" algn="ctr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Emocionalna stabilnost</a:t>
            </a: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2280"/>
              </a:lnSpc>
            </a:pP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7" name="Freeform 17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7459133" y="580188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A327293A-95F8-534B-D56A-E3DD3BA71921}"/>
              </a:ext>
            </a:extLst>
          </p:cNvPr>
          <p:cNvSpPr txBox="1"/>
          <p:nvPr/>
        </p:nvSpPr>
        <p:spPr>
          <a:xfrm>
            <a:off x="8328862" y="4277832"/>
            <a:ext cx="497532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hr-HR" sz="6800" dirty="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roditelji</a:t>
            </a:r>
            <a:endParaRPr lang="en-US" sz="6800" dirty="0">
              <a:solidFill>
                <a:srgbClr val="303030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1D48C863-D709-E700-DDCF-C33CC06A45E5}"/>
              </a:ext>
            </a:extLst>
          </p:cNvPr>
          <p:cNvSpPr txBox="1"/>
          <p:nvPr/>
        </p:nvSpPr>
        <p:spPr>
          <a:xfrm>
            <a:off x="13081653" y="1091178"/>
            <a:ext cx="3566235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2000" dirty="0">
                <a:solidFill>
                  <a:srgbClr val="FF66C4"/>
                </a:solidFill>
                <a:latin typeface="Lazydog"/>
                <a:ea typeface="Lazydog"/>
                <a:cs typeface="Lazydog"/>
                <a:sym typeface="Lazydog"/>
              </a:rPr>
              <a:t>Fizička aktivnost</a:t>
            </a: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r>
              <a:rPr lang="hr-HR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Procjene za dijete</a:t>
            </a:r>
          </a:p>
          <a:p>
            <a:pPr marL="431801" lvl="1" indent="-215900" algn="l">
              <a:lnSpc>
                <a:spcPts val="3040"/>
              </a:lnSpc>
              <a:buFont typeface="Arial"/>
              <a:buChar char="•"/>
            </a:pPr>
            <a:r>
              <a:rPr lang="hr-HR" sz="2000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rPr>
              <a:t>samoprocjene</a:t>
            </a: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2280"/>
              </a:lnSpc>
            </a:pP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2280"/>
              </a:lnSpc>
            </a:pPr>
            <a:endParaRPr lang="en-US" sz="2000" dirty="0">
              <a:solidFill>
                <a:srgbClr val="303030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25798" y="341187"/>
            <a:ext cx="6313239" cy="3523935"/>
          </a:xfrm>
          <a:custGeom>
            <a:avLst/>
            <a:gdLst/>
            <a:ahLst/>
            <a:cxnLst/>
            <a:rect l="l" t="t" r="r" b="b"/>
            <a:pathLst>
              <a:path w="6313239" h="3523935">
                <a:moveTo>
                  <a:pt x="0" y="0"/>
                </a:moveTo>
                <a:lnTo>
                  <a:pt x="6313238" y="0"/>
                </a:lnTo>
                <a:lnTo>
                  <a:pt x="6313238" y="3523935"/>
                </a:lnTo>
                <a:lnTo>
                  <a:pt x="0" y="3523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255192" y="426201"/>
            <a:ext cx="5805705" cy="3240639"/>
          </a:xfrm>
          <a:custGeom>
            <a:avLst/>
            <a:gdLst/>
            <a:ahLst/>
            <a:cxnLst/>
            <a:rect l="l" t="t" r="r" b="b"/>
            <a:pathLst>
              <a:path w="5805705" h="3240639">
                <a:moveTo>
                  <a:pt x="0" y="0"/>
                </a:moveTo>
                <a:lnTo>
                  <a:pt x="5805705" y="0"/>
                </a:lnTo>
                <a:lnTo>
                  <a:pt x="5805705" y="3240639"/>
                </a:lnTo>
                <a:lnTo>
                  <a:pt x="0" y="3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656338" y="3692898"/>
            <a:ext cx="4975325" cy="171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en-US" sz="680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metoda i uzorak</a:t>
            </a:r>
          </a:p>
        </p:txBody>
      </p:sp>
      <p:sp>
        <p:nvSpPr>
          <p:cNvPr id="6" name="Freeform 6"/>
          <p:cNvSpPr/>
          <p:nvPr/>
        </p:nvSpPr>
        <p:spPr>
          <a:xfrm rot="-1798045">
            <a:off x="11055443" y="2726655"/>
            <a:ext cx="1287540" cy="581591"/>
          </a:xfrm>
          <a:custGeom>
            <a:avLst/>
            <a:gdLst/>
            <a:ahLst/>
            <a:cxnLst/>
            <a:rect l="l" t="t" r="r" b="b"/>
            <a:pathLst>
              <a:path w="1287540" h="581591">
                <a:moveTo>
                  <a:pt x="0" y="0"/>
                </a:moveTo>
                <a:lnTo>
                  <a:pt x="1287541" y="0"/>
                </a:lnTo>
                <a:lnTo>
                  <a:pt x="1287541" y="581591"/>
                </a:lnTo>
                <a:lnTo>
                  <a:pt x="0" y="5815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9069146">
            <a:off x="6049308" y="6458161"/>
            <a:ext cx="1214060" cy="548399"/>
          </a:xfrm>
          <a:custGeom>
            <a:avLst/>
            <a:gdLst/>
            <a:ahLst/>
            <a:cxnLst/>
            <a:rect l="l" t="t" r="r" b="b"/>
            <a:pathLst>
              <a:path w="1214060" h="548399">
                <a:moveTo>
                  <a:pt x="0" y="0"/>
                </a:moveTo>
                <a:lnTo>
                  <a:pt x="1214059" y="0"/>
                </a:lnTo>
                <a:lnTo>
                  <a:pt x="1214059" y="548399"/>
                </a:lnTo>
                <a:lnTo>
                  <a:pt x="0" y="548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9093014" flipV="1">
            <a:off x="6671282" y="2583613"/>
            <a:ext cx="1273984" cy="634598"/>
          </a:xfrm>
          <a:custGeom>
            <a:avLst/>
            <a:gdLst/>
            <a:ahLst/>
            <a:cxnLst/>
            <a:rect l="l" t="t" r="r" b="b"/>
            <a:pathLst>
              <a:path w="1273984" h="634598">
                <a:moveTo>
                  <a:pt x="0" y="634598"/>
                </a:moveTo>
                <a:lnTo>
                  <a:pt x="1273984" y="634598"/>
                </a:lnTo>
                <a:lnTo>
                  <a:pt x="1273984" y="0"/>
                </a:lnTo>
                <a:lnTo>
                  <a:pt x="0" y="0"/>
                </a:lnTo>
                <a:lnTo>
                  <a:pt x="0" y="63459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1820569" flipV="1">
            <a:off x="11144609" y="6431756"/>
            <a:ext cx="1206953" cy="601209"/>
          </a:xfrm>
          <a:custGeom>
            <a:avLst/>
            <a:gdLst/>
            <a:ahLst/>
            <a:cxnLst/>
            <a:rect l="l" t="t" r="r" b="b"/>
            <a:pathLst>
              <a:path w="1206953" h="601209">
                <a:moveTo>
                  <a:pt x="0" y="601209"/>
                </a:moveTo>
                <a:lnTo>
                  <a:pt x="1206953" y="601209"/>
                </a:lnTo>
                <a:lnTo>
                  <a:pt x="1206953" y="0"/>
                </a:lnTo>
                <a:lnTo>
                  <a:pt x="0" y="0"/>
                </a:lnTo>
                <a:lnTo>
                  <a:pt x="0" y="6012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7459133" y="580188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185331" y="1239230"/>
            <a:ext cx="4807009" cy="208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en-US" sz="2199">
                <a:solidFill>
                  <a:srgbClr val="303030"/>
                </a:solidFill>
                <a:latin typeface="Quicksand"/>
                <a:ea typeface="Quicksand"/>
                <a:cs typeface="Quicksand"/>
                <a:sym typeface="Quicksand"/>
              </a:rPr>
              <a:t>Sudionici su </a:t>
            </a:r>
            <a:r>
              <a:rPr lang="en-US" sz="2199" b="1">
                <a:solidFill>
                  <a:srgbClr val="30303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221 dijete</a:t>
            </a:r>
            <a:r>
              <a:rPr lang="en-US" sz="2199">
                <a:solidFill>
                  <a:srgbClr val="303030"/>
                </a:solidFill>
                <a:latin typeface="Quicksand"/>
                <a:ea typeface="Quicksand"/>
                <a:cs typeface="Quicksand"/>
                <a:sym typeface="Quicksand"/>
              </a:rPr>
              <a:t> (117 djevojčica) u dobi od 6 do 8 godina (M=6,66, SD=0,477) i jedan od njihovih roditelja </a:t>
            </a:r>
          </a:p>
          <a:p>
            <a:pPr algn="ctr">
              <a:lnSpc>
                <a:spcPts val="3343"/>
              </a:lnSpc>
            </a:pPr>
            <a:endParaRPr lang="en-US" sz="2199">
              <a:solidFill>
                <a:srgbClr val="30303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002247" y="1396669"/>
            <a:ext cx="5021716" cy="22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303030"/>
                </a:solidFill>
                <a:latin typeface="Quicksand"/>
                <a:ea typeface="Quicksand"/>
                <a:cs typeface="Quicksand"/>
                <a:sym typeface="Quicksand"/>
              </a:rPr>
              <a:t>Djeca su testirana individualno, a roditelji su ispunili upitnike (82,4 % majke).</a:t>
            </a:r>
          </a:p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303030"/>
                </a:solidFill>
                <a:latin typeface="Quicksand"/>
                <a:ea typeface="Quicksand"/>
                <a:cs typeface="Quicksand"/>
                <a:sym typeface="Quicksand"/>
              </a:rPr>
              <a:t>Podatci su anonimizirani i svi sudionici dobili su na poklon dvije karte za Zoološki vrt Osijek.</a:t>
            </a:r>
          </a:p>
          <a:p>
            <a:pPr algn="ctr">
              <a:lnSpc>
                <a:spcPts val="3040"/>
              </a:lnSpc>
            </a:pPr>
            <a:endParaRPr lang="en-US" sz="2000">
              <a:solidFill>
                <a:srgbClr val="30303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096707" y="592206"/>
            <a:ext cx="4964190" cy="74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0"/>
              </a:lnSpc>
            </a:pPr>
            <a:r>
              <a:rPr lang="en-US" sz="2000">
                <a:solidFill>
                  <a:srgbClr val="303030"/>
                </a:solidFill>
                <a:latin typeface="Quicksand"/>
                <a:ea typeface="Quicksand"/>
                <a:cs typeface="Quicksand"/>
                <a:sym typeface="Quicksand"/>
              </a:rPr>
              <a:t>Prvi val longitudinalnog istraživanja odvio se tijekom rujna i listopada 2024.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12583" y="5785429"/>
            <a:ext cx="3862834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935"/>
              </a:lnSpc>
            </a:pPr>
            <a:r>
              <a:rPr lang="en-US" sz="4700" spc="-94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prvi val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30192" y="4206923"/>
            <a:ext cx="7556993" cy="59511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65657" y="3120724"/>
            <a:ext cx="5874168" cy="6968294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F20DE5-FCA1-6461-3FB7-B4572BDAEAD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0BC5920-4599-E0DE-364B-2E77DA9F3EA5}"/>
              </a:ext>
            </a:extLst>
          </p:cNvPr>
          <p:cNvSpPr txBox="1"/>
          <p:nvPr/>
        </p:nvSpPr>
        <p:spPr>
          <a:xfrm>
            <a:off x="419100" y="672744"/>
            <a:ext cx="14439900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Mjere – djeca – kognitivni intervju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74246AF7-B39A-F6DC-44F6-A2D1EB7B84D2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6F0D996-FE11-C9BC-D7F1-A7129B657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935" y="2171700"/>
            <a:ext cx="1018663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55540-60D6-1748-0888-10CAB1380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5EFDDD-29E6-5849-C4F0-B96735483FBD}"/>
              </a:ext>
            </a:extLst>
          </p:cNvPr>
          <p:cNvSpPr/>
          <p:nvPr/>
        </p:nvSpPr>
        <p:spPr>
          <a:xfrm>
            <a:off x="0" y="-90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6BF0C47-4F0C-CBE4-18E6-8C03B8BF5DFD}"/>
              </a:ext>
            </a:extLst>
          </p:cNvPr>
          <p:cNvSpPr txBox="1"/>
          <p:nvPr/>
        </p:nvSpPr>
        <p:spPr>
          <a:xfrm>
            <a:off x="283029" y="452099"/>
            <a:ext cx="15392400" cy="2170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Procjene roditelja  - stavovi o važnosti fizičke aktivnosti za djecu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CF619057-3409-1B7E-71F4-852E97DD5AF9}"/>
              </a:ext>
            </a:extLst>
          </p:cNvPr>
          <p:cNvSpPr/>
          <p:nvPr/>
        </p:nvSpPr>
        <p:spPr>
          <a:xfrm>
            <a:off x="14834968" y="8953500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DACE8EA1-90E7-7BCE-DD97-F39EF8B26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363651"/>
              </p:ext>
            </p:extLst>
          </p:nvPr>
        </p:nvGraphicFramePr>
        <p:xfrm>
          <a:off x="1371600" y="2857509"/>
          <a:ext cx="10672070" cy="5869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712769" imgH="3692387" progId="Word.Document.12">
                  <p:embed/>
                </p:oleObj>
              </mc:Choice>
              <mc:Fallback>
                <p:oleObj name="Document" r:id="rId4" imgW="6712769" imgH="36923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2857509"/>
                        <a:ext cx="10672070" cy="5869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3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6D615-90E9-4859-D918-FC87BDAB1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1D0C82-8D09-1A63-B91C-A684484BC9C3}"/>
              </a:ext>
            </a:extLst>
          </p:cNvPr>
          <p:cNvSpPr/>
          <p:nvPr/>
        </p:nvSpPr>
        <p:spPr>
          <a:xfrm>
            <a:off x="0" y="-90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93D36CB-F442-0BDC-23E1-7228741FDEE4}"/>
              </a:ext>
            </a:extLst>
          </p:cNvPr>
          <p:cNvSpPr txBox="1"/>
          <p:nvPr/>
        </p:nvSpPr>
        <p:spPr>
          <a:xfrm>
            <a:off x="283029" y="452099"/>
            <a:ext cx="15392400" cy="2170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Procjene roditelja  - fizičko kretanje – za sebe i za dijete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E598366-E78B-7DD9-9A12-0C672162741E}"/>
              </a:ext>
            </a:extLst>
          </p:cNvPr>
          <p:cNvSpPr/>
          <p:nvPr/>
        </p:nvSpPr>
        <p:spPr>
          <a:xfrm>
            <a:off x="14834968" y="8953500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10045E66-EEC4-480C-BDCF-0A99CF8E6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413189"/>
              </p:ext>
            </p:extLst>
          </p:nvPr>
        </p:nvGraphicFramePr>
        <p:xfrm>
          <a:off x="3962400" y="3182620"/>
          <a:ext cx="10439402" cy="3449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5024">
                  <a:extLst>
                    <a:ext uri="{9D8B030D-6E8A-4147-A177-3AD203B41FA5}">
                      <a16:colId xmlns:a16="http://schemas.microsoft.com/office/drawing/2014/main" val="2330939543"/>
                    </a:ext>
                  </a:extLst>
                </a:gridCol>
                <a:gridCol w="1621611">
                  <a:extLst>
                    <a:ext uri="{9D8B030D-6E8A-4147-A177-3AD203B41FA5}">
                      <a16:colId xmlns:a16="http://schemas.microsoft.com/office/drawing/2014/main" val="335953629"/>
                    </a:ext>
                  </a:extLst>
                </a:gridCol>
                <a:gridCol w="1112646">
                  <a:extLst>
                    <a:ext uri="{9D8B030D-6E8A-4147-A177-3AD203B41FA5}">
                      <a16:colId xmlns:a16="http://schemas.microsoft.com/office/drawing/2014/main" val="2337108250"/>
                    </a:ext>
                  </a:extLst>
                </a:gridCol>
                <a:gridCol w="1016018">
                  <a:extLst>
                    <a:ext uri="{9D8B030D-6E8A-4147-A177-3AD203B41FA5}">
                      <a16:colId xmlns:a16="http://schemas.microsoft.com/office/drawing/2014/main" val="3560924036"/>
                    </a:ext>
                  </a:extLst>
                </a:gridCol>
                <a:gridCol w="994013">
                  <a:extLst>
                    <a:ext uri="{9D8B030D-6E8A-4147-A177-3AD203B41FA5}">
                      <a16:colId xmlns:a16="http://schemas.microsoft.com/office/drawing/2014/main" val="845229243"/>
                    </a:ext>
                  </a:extLst>
                </a:gridCol>
                <a:gridCol w="885907">
                  <a:extLst>
                    <a:ext uri="{9D8B030D-6E8A-4147-A177-3AD203B41FA5}">
                      <a16:colId xmlns:a16="http://schemas.microsoft.com/office/drawing/2014/main" val="4004018983"/>
                    </a:ext>
                  </a:extLst>
                </a:gridCol>
                <a:gridCol w="1694183">
                  <a:extLst>
                    <a:ext uri="{9D8B030D-6E8A-4147-A177-3AD203B41FA5}">
                      <a16:colId xmlns:a16="http://schemas.microsoft.com/office/drawing/2014/main" val="4006607360"/>
                    </a:ext>
                  </a:extLst>
                </a:gridCol>
              </a:tblGrid>
              <a:tr h="34678">
                <a:tc gridSpan="7"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3. Koliko vremena u prosjeku, tijekom tipičnog dana u tjednu ili tijekom vikenda Vaše dijete provede u fizičkim aktivnostima (zajedno sve sportske aktivnosti, aktivna igra na otvorenom ili neka fizička aktivnost u vlastitom domu)? Zaokružite jedan odgovor u svakom retku.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097281"/>
                  </a:ext>
                </a:extLst>
              </a:tr>
              <a:tr h="1214120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Uopće se ne bavi fizičkom aktivnošću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700" dirty="0">
                          <a:effectLst/>
                        </a:rPr>
                        <a:t>Manje od sat vremena</a:t>
                      </a:r>
                      <a:endParaRPr lang="en-GB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Od jednog do dva sata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Dva do četiri sata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Četiri do šest sati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Više od šest sati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38960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Tijekom tipičnog dana u tjednu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2415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Tijekom tipičnog dana vikenda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4093249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F9FCBA27-D504-202C-9EEC-60C1B0440BBB}"/>
              </a:ext>
            </a:extLst>
          </p:cNvPr>
          <p:cNvSpPr txBox="1"/>
          <p:nvPr/>
        </p:nvSpPr>
        <p:spPr>
          <a:xfrm>
            <a:off x="3962400" y="6896100"/>
            <a:ext cx="1087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Mjera ukupne fizičke aktivnosti izračunata je kao kombinacija procjena bavljenja fizičkom aktivnošću tijekom tipičnog dana u tjednu i tipičnog dana vikenda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049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E9469-2470-4F68-25A2-3413CC6CA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942399-0F22-A04C-BCA3-D5564EDD4630}"/>
              </a:ext>
            </a:extLst>
          </p:cNvPr>
          <p:cNvSpPr/>
          <p:nvPr/>
        </p:nvSpPr>
        <p:spPr>
          <a:xfrm>
            <a:off x="0" y="-90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E43C7EF-BF77-3F16-F44E-E6CEA4F5E8B8}"/>
              </a:ext>
            </a:extLst>
          </p:cNvPr>
          <p:cNvSpPr txBox="1"/>
          <p:nvPr/>
        </p:nvSpPr>
        <p:spPr>
          <a:xfrm>
            <a:off x="283029" y="452099"/>
            <a:ext cx="15392400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Procjene roditelja  - dječja dobrobit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6B0FC761-CDC8-FBE3-C78E-8BD92D56722F}"/>
              </a:ext>
            </a:extLst>
          </p:cNvPr>
          <p:cNvSpPr/>
          <p:nvPr/>
        </p:nvSpPr>
        <p:spPr>
          <a:xfrm>
            <a:off x="14834968" y="8953500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7D053CB-AD89-5E30-DCCF-2387C1612F32}"/>
              </a:ext>
            </a:extLst>
          </p:cNvPr>
          <p:cNvSpPr txBox="1"/>
          <p:nvPr/>
        </p:nvSpPr>
        <p:spPr>
          <a:xfrm>
            <a:off x="10262851" y="2781300"/>
            <a:ext cx="7210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Socio-</a:t>
            </a:r>
            <a:r>
              <a:rPr lang="en-GB" sz="3000" b="1" dirty="0" err="1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emocionalna</a:t>
            </a:r>
            <a:r>
              <a:rPr lang="en-GB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3000" b="1" dirty="0" err="1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dobrobit</a:t>
            </a:r>
            <a:r>
              <a:rPr lang="en-GB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 (</a:t>
            </a:r>
            <a:r>
              <a:rPr lang="en-GB" sz="3000" b="1" dirty="0" err="1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Tatalović</a:t>
            </a:r>
            <a:r>
              <a:rPr lang="en-GB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 Vorkapić </a:t>
            </a:r>
            <a:r>
              <a:rPr lang="en-GB" sz="3000" b="1" dirty="0" err="1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i</a:t>
            </a:r>
            <a:r>
              <a:rPr lang="en-GB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 Lončarić, 2014)</a:t>
            </a:r>
            <a:r>
              <a:rPr lang="hr-HR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:</a:t>
            </a:r>
          </a:p>
          <a:p>
            <a:endParaRPr lang="hr-HR" sz="3000" b="1" dirty="0">
              <a:effectLst/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Emocionalna inteligencija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Asertivnost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Emocionalna stabilnost</a:t>
            </a:r>
            <a:r>
              <a:rPr lang="en-GB" sz="3000" b="1" dirty="0"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endParaRPr lang="en-GB" sz="3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59A06E5-4A2E-67FD-39F9-EB754058D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10" y="1647685"/>
            <a:ext cx="8386572" cy="85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324399" y="528317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rezultati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9174" y="1739959"/>
            <a:ext cx="732179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hr-HR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DESKRIPTIVNA statistika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graphicFrame>
        <p:nvGraphicFramePr>
          <p:cNvPr id="11" name="Tablica 10">
            <a:extLst>
              <a:ext uri="{FF2B5EF4-FFF2-40B4-BE49-F238E27FC236}">
                <a16:creationId xmlns:a16="http://schemas.microsoft.com/office/drawing/2014/main" id="{ACC9BA30-62D7-FAC7-4EE8-AB4F0DF24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902823"/>
              </p:ext>
            </p:extLst>
          </p:nvPr>
        </p:nvGraphicFramePr>
        <p:xfrm>
          <a:off x="5486400" y="3162300"/>
          <a:ext cx="7924801" cy="5105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5664">
                  <a:extLst>
                    <a:ext uri="{9D8B030D-6E8A-4147-A177-3AD203B41FA5}">
                      <a16:colId xmlns:a16="http://schemas.microsoft.com/office/drawing/2014/main" val="682401652"/>
                    </a:ext>
                  </a:extLst>
                </a:gridCol>
                <a:gridCol w="1357916">
                  <a:extLst>
                    <a:ext uri="{9D8B030D-6E8A-4147-A177-3AD203B41FA5}">
                      <a16:colId xmlns:a16="http://schemas.microsoft.com/office/drawing/2014/main" val="2413502593"/>
                    </a:ext>
                  </a:extLst>
                </a:gridCol>
                <a:gridCol w="1913305">
                  <a:extLst>
                    <a:ext uri="{9D8B030D-6E8A-4147-A177-3AD203B41FA5}">
                      <a16:colId xmlns:a16="http://schemas.microsoft.com/office/drawing/2014/main" val="1901085037"/>
                    </a:ext>
                  </a:extLst>
                </a:gridCol>
                <a:gridCol w="1357916">
                  <a:extLst>
                    <a:ext uri="{9D8B030D-6E8A-4147-A177-3AD203B41FA5}">
                      <a16:colId xmlns:a16="http://schemas.microsoft.com/office/drawing/2014/main" val="3173361798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effectLst/>
                        </a:rPr>
                        <a:t>M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N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17603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Roditeljski</a:t>
                      </a:r>
                      <a:r>
                        <a:rPr lang="en-GB" sz="2000" kern="100" dirty="0">
                          <a:effectLst/>
                        </a:rPr>
                        <a:t> </a:t>
                      </a:r>
                      <a:r>
                        <a:rPr lang="en-GB" sz="2000" kern="100" dirty="0" err="1">
                          <a:effectLst/>
                        </a:rPr>
                        <a:t>stavovi</a:t>
                      </a:r>
                      <a:r>
                        <a:rPr lang="en-GB" sz="2000" kern="100" dirty="0">
                          <a:effectLst/>
                        </a:rPr>
                        <a:t> o FA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4.70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.394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212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3566816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Roditeljska</a:t>
                      </a:r>
                      <a:r>
                        <a:rPr lang="en-GB" sz="2000" kern="100" dirty="0">
                          <a:effectLst/>
                        </a:rPr>
                        <a:t> FA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2.19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1.02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212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2137087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Dječja</a:t>
                      </a:r>
                      <a:r>
                        <a:rPr lang="en-GB" sz="2000" kern="100" dirty="0">
                          <a:effectLst/>
                        </a:rPr>
                        <a:t> FA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2.95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.857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212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3430656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Emocionalna</a:t>
                      </a:r>
                      <a:r>
                        <a:rPr lang="en-GB" sz="2000" kern="100" dirty="0">
                          <a:effectLst/>
                        </a:rPr>
                        <a:t> </a:t>
                      </a:r>
                      <a:r>
                        <a:rPr lang="hr-HR" sz="2000" kern="100" dirty="0">
                          <a:effectLst/>
                        </a:rPr>
                        <a:t>i</a:t>
                      </a:r>
                      <a:r>
                        <a:rPr lang="en-GB" sz="2000" kern="100" dirty="0" err="1">
                          <a:effectLst/>
                        </a:rPr>
                        <a:t>nteligencija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4.09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.541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212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4609956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Asertivnost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3.97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.570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212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4571233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Emocionalna</a:t>
                      </a:r>
                      <a:r>
                        <a:rPr lang="en-GB" sz="2000" kern="100" dirty="0">
                          <a:effectLst/>
                        </a:rPr>
                        <a:t> </a:t>
                      </a:r>
                      <a:r>
                        <a:rPr lang="en-GB" sz="2000" kern="100" dirty="0" err="1">
                          <a:effectLst/>
                        </a:rPr>
                        <a:t>stabilnost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3.58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.523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207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38073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 err="1">
                          <a:effectLst/>
                        </a:rPr>
                        <a:t>Sreća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4.67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.610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212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52131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1097</Words>
  <Application>Microsoft Office PowerPoint</Application>
  <PresentationFormat>Prilagođeno</PresentationFormat>
  <Paragraphs>387</Paragraphs>
  <Slides>16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9" baseType="lpstr">
      <vt:lpstr>Quicksand</vt:lpstr>
      <vt:lpstr>Quicksand Bold</vt:lpstr>
      <vt:lpstr>Public Sans</vt:lpstr>
      <vt:lpstr>Quicksand Semi-Bold</vt:lpstr>
      <vt:lpstr>Arial</vt:lpstr>
      <vt:lpstr>Quicksand Medium</vt:lpstr>
      <vt:lpstr>Dreaming Outloud Pro</vt:lpstr>
      <vt:lpstr>Calibri</vt:lpstr>
      <vt:lpstr>Times New Roman</vt:lpstr>
      <vt:lpstr>Fibre</vt:lpstr>
      <vt:lpstr>Lazydog</vt:lpstr>
      <vt:lpstr>Office Theme</vt:lpstr>
      <vt:lpstr>Dokument programa Microsoft Word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Prazni predložak</dc:title>
  <cp:lastModifiedBy>Marina Kotrla Topić</cp:lastModifiedBy>
  <cp:revision>8</cp:revision>
  <dcterms:created xsi:type="dcterms:W3CDTF">2006-08-16T00:00:00Z</dcterms:created>
  <dcterms:modified xsi:type="dcterms:W3CDTF">2025-04-22T10:03:47Z</dcterms:modified>
  <dc:identifier>DAGWivZGmdc</dc:identifier>
</cp:coreProperties>
</file>