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70" r:id="rId4"/>
    <p:sldId id="271" r:id="rId5"/>
    <p:sldId id="273" r:id="rId6"/>
    <p:sldId id="276" r:id="rId7"/>
    <p:sldId id="277" r:id="rId8"/>
    <p:sldId id="274" r:id="rId9"/>
    <p:sldId id="272" r:id="rId10"/>
    <p:sldId id="278" r:id="rId11"/>
    <p:sldId id="279" r:id="rId12"/>
    <p:sldId id="281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065" autoAdjust="0"/>
  </p:normalViewPr>
  <p:slideViewPr>
    <p:cSldViewPr snapToGrid="0">
      <p:cViewPr varScale="1">
        <p:scale>
          <a:sx n="100" d="100"/>
          <a:sy n="100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F35A6-AA14-4466-839B-D5ECA6D408AF}" type="datetimeFigureOut">
              <a:rPr lang="hr-HR" smtClean="0"/>
              <a:t>2.6.2025.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C6C2B-8969-4EB1-91AD-516CBED00F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85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6C2B-8969-4EB1-91AD-516CBED00FA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1182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99E84-1FD9-3CA5-F345-DAD8C8014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4C10A9-28C7-DE9B-B8FA-742EB3CBB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3455B-CF2A-969A-D020-1D77125C1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370CA-DD5B-DEA5-3FF9-12B75D19E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6C2B-8969-4EB1-91AD-516CBED00FA7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643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319BD-B446-7CF1-9BAE-111A84057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8F927E-8A66-643D-920A-69E2DED5E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7651F4-E598-BEA5-6959-949D7EED4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FC3E0-177C-21D9-6847-34858BECFA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6C2B-8969-4EB1-91AD-516CBED00FA7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4526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99A1E-6958-A85A-3DAE-58F536A26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FA299-2E35-F4DD-112C-7F8F7E5F1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C76BD2-A7C0-1015-5BA3-7EF2E7286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92863-2162-B16C-4430-93F0BC4CC7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6C2B-8969-4EB1-91AD-516CBED00FA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808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6C2B-8969-4EB1-91AD-516CBED00FA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812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FEDCB-CCCB-D93E-FA5C-37EE6BD9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2429D-3928-4996-7E9D-566BBCB9D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EE2E20-70BF-2C6C-888F-60D14013F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21127-68D5-FB21-F216-335640813B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6C2B-8969-4EB1-91AD-516CBED00FA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5116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89051-EC9D-3600-BCFD-95817E351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6E05AA-F1A7-E668-22BB-B69F64171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6154AE-6985-57B9-34C7-6C250D6A7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F78AD-46BC-AE6A-529B-2B1B55205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6C2B-8969-4EB1-91AD-516CBED00FA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44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91BF3-8F2A-8071-E14C-9B64109F1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CD495B-2A3E-7C57-B37A-D566EE627D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658796-A9E7-F484-D1F0-8D64FE3CC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2A0ED-24F3-3373-F29C-F8F1A9641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6C2B-8969-4EB1-91AD-516CBED00FA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398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F403F-94EF-4BDE-02AF-83BC3709E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FDDF7E-A6C2-600C-66D6-DFD04CBA4F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431A9-1C2F-560A-ADF2-33EEFE953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2A2D5-EF63-E8B1-212D-21FE195EA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6C2B-8969-4EB1-91AD-516CBED00FA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095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386FB-CF02-9D2A-9411-97F881BBB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56282-ED8C-C3B6-36BF-534F68380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2A2309-B08E-E1FE-3032-44580EE29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148D8-ECF5-BBA3-6A7D-13C4E7161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6C2B-8969-4EB1-91AD-516CBED00FA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046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7896F-2E1D-2CB5-F0BC-E7BEB83F3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F7D8D-17A5-8D7D-C00D-5515CF797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C7966-77DA-9D66-0E1D-D4887CA7F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FAE35-14D2-ED30-B62D-67D243AA1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6C2B-8969-4EB1-91AD-516CBED00FA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2758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39B02-DFBC-8595-8CAC-4357D2CCF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71529F-27B7-2739-48EB-30E2ECC9C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174ADC-747F-C022-5CBE-D20AD4C2E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598A8-668F-A8D2-5B52-E8668B49F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6C2B-8969-4EB1-91AD-516CBED00FA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287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7FCA-A98E-EABB-2837-C301587FF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A0467-0145-B632-A1E1-A7EB4172C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AEB72-646B-A01C-E393-D130A2DD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EA4E-505E-4D3C-9E34-2402076643E3}" type="datetimeFigureOut">
              <a:rPr lang="hr-HR" smtClean="0"/>
              <a:t>2.6.2025.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B47CA-354A-CB20-7D01-ECFEB796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19657-FD2B-0E4E-9E39-256C10FF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75EE-FA5B-4307-9341-7316829645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983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7465-685A-86F7-4F86-D2C68A62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45372-5392-53BE-314C-EA43F3A2E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6FD44-D6BB-FB0B-5FA4-356FCA18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EA4E-505E-4D3C-9E34-2402076643E3}" type="datetimeFigureOut">
              <a:rPr lang="hr-HR" smtClean="0"/>
              <a:t>2.6.2025.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89C30-745B-1C34-F5C4-74449A9A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62565-9D62-758A-B0F6-848BC51F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75EE-FA5B-4307-9341-7316829645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131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2E2535-AB9C-167D-C390-DD71D80A4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1B0C6-D2C4-3703-45BE-99AB61958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24D7-35A2-C4E2-5535-B6BCDCC6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EA4E-505E-4D3C-9E34-2402076643E3}" type="datetimeFigureOut">
              <a:rPr lang="hr-HR" smtClean="0"/>
              <a:t>2.6.2025.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6F9DC-2F18-E55A-758A-13A68079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3280-8D62-F5B1-BD12-4B4CA8B5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75EE-FA5B-4307-9341-7316829645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978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6849-9888-809D-19CA-98BC519F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A971-9FC0-DF40-1054-9E0541004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9977A-83FF-7725-317B-C238696D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EA4E-505E-4D3C-9E34-2402076643E3}" type="datetimeFigureOut">
              <a:rPr lang="hr-HR" smtClean="0"/>
              <a:t>2.6.2025.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59471-7B03-5C88-5CB4-AC5C1FD2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4252A-80C0-2391-37DF-08EE49E6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75EE-FA5B-4307-9341-7316829645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76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1D9E5-C0A3-75D1-BA6D-BDD039D4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B92CB-8F8F-BA46-35BC-A788106D3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3981C-8A9D-F6EA-FC1F-B04F90B3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EA4E-505E-4D3C-9E34-2402076643E3}" type="datetimeFigureOut">
              <a:rPr lang="hr-HR" smtClean="0"/>
              <a:t>2.6.2025.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29957-96B7-7C1E-A8FC-2B080D54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77992-A287-BB8F-6BD5-2DE87B18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75EE-FA5B-4307-9341-7316829645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026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E20C-2BD3-8091-C627-3DAD5EB0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3DC7-C23A-2DC0-6EB6-F95C09A01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EE403-28FC-3F90-301C-A185541BA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DFF66-9E12-C3FD-F70D-0CFAAB78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EA4E-505E-4D3C-9E34-2402076643E3}" type="datetimeFigureOut">
              <a:rPr lang="hr-HR" smtClean="0"/>
              <a:t>2.6.2025.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4749E-2D18-84A9-4ABD-FC77BA03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2FA67-187E-49DD-521C-88D28D84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75EE-FA5B-4307-9341-7316829645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96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B737-97BC-3976-4321-90A19A06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97608-9D59-5C82-3E41-8F5308070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017E5-C31C-DB9B-E70A-200DB5B2C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06DEB4-F339-BBA7-7E63-87576BFFC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7787F6-1186-93F4-34B4-D6358548F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EDC4F-7637-D895-7521-28E9E818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EA4E-505E-4D3C-9E34-2402076643E3}" type="datetimeFigureOut">
              <a:rPr lang="hr-HR" smtClean="0"/>
              <a:t>2.6.2025.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07DA6E-636E-5990-799B-7701C505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AEB57-C09F-7338-5FB7-63B740FA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75EE-FA5B-4307-9341-7316829645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692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A934-31CB-AEC6-B70E-9D9B89EA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365F6-423F-2EF6-BCF6-BDDB33E9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EA4E-505E-4D3C-9E34-2402076643E3}" type="datetimeFigureOut">
              <a:rPr lang="hr-HR" smtClean="0"/>
              <a:t>2.6.2025.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BFBE2-045D-B4B3-A6D2-D310CA49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CD147-FB37-7F21-A4D6-A945ED38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75EE-FA5B-4307-9341-7316829645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10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B7C726-738B-D473-FBE4-2C917D68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EA4E-505E-4D3C-9E34-2402076643E3}" type="datetimeFigureOut">
              <a:rPr lang="hr-HR" smtClean="0"/>
              <a:t>2.6.2025.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32D58-31F3-9CF5-789A-13DE2293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F1264-6F54-C30E-8C53-EF26D817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75EE-FA5B-4307-9341-7316829645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354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4011-5AAC-F062-638D-B15B3303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AEBBE-1726-AD28-B124-3B909B783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E0547-844D-111D-83A5-4BA76D0AA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8BE9C-BEB8-A5CA-BED9-E743ADD6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EA4E-505E-4D3C-9E34-2402076643E3}" type="datetimeFigureOut">
              <a:rPr lang="hr-HR" smtClean="0"/>
              <a:t>2.6.2025.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7DA25-D1B4-03B7-76FE-B815F732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228EF-182D-7811-0B5D-9A1CF071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75EE-FA5B-4307-9341-7316829645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998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642D-B86A-2392-0C56-5A14A161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D88E9-CDDA-7191-644C-E12F7BBD9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09369-8C6B-EE26-6D69-182B50411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60F4F-8961-6AF9-23C7-C8F07B7D0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EA4E-505E-4D3C-9E34-2402076643E3}" type="datetimeFigureOut">
              <a:rPr lang="hr-HR" smtClean="0"/>
              <a:t>2.6.2025.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C089E-C459-0348-82CA-4AF7B487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FD600-D3BB-67D6-BAAA-80A0514C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75EE-FA5B-4307-9341-7316829645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532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350205-791A-BCDF-0428-FC299D6F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9A712-0840-D8F3-1319-B451F86B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E884F-4500-DD6A-5CB1-7444F16C5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FEA4E-505E-4D3C-9E34-2402076643E3}" type="datetimeFigureOut">
              <a:rPr lang="hr-HR" smtClean="0"/>
              <a:t>2.6.2025.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A6B33-D40A-803D-4CA5-1C37447F4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EFF7-72E8-E9D6-6F6C-3DD6F8CCF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675EE-FA5B-4307-9341-7316829645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581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yellow and white card with text and numbers&#10;&#10;AI-generated content may be incorrect.">
            <a:extLst>
              <a:ext uri="{FF2B5EF4-FFF2-40B4-BE49-F238E27FC236}">
                <a16:creationId xmlns:a16="http://schemas.microsoft.com/office/drawing/2014/main" id="{CD1B5AF1-855A-E1EC-F595-E6FBA3A36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3" y="1119116"/>
            <a:ext cx="8432898" cy="2213635"/>
          </a:xfrm>
          <a:prstGeom prst="rect">
            <a:avLst/>
          </a:prstGeom>
        </p:spPr>
      </p:pic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5661F-4922-5FA3-B24B-E8C17980D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3" y="3394711"/>
            <a:ext cx="8523291" cy="1310688"/>
          </a:xfrm>
        </p:spPr>
        <p:txBody>
          <a:bodyPr anchor="b">
            <a:normAutofit/>
          </a:bodyPr>
          <a:lstStyle/>
          <a:p>
            <a:pPr algn="l">
              <a:spcAft>
                <a:spcPts val="1200"/>
              </a:spcAft>
            </a:pPr>
            <a:r>
              <a:rPr lang="hr-HR" sz="2600" dirty="0">
                <a:latin typeface="Bodoni MT" panose="02070603080606020203" pitchFamily="18" charset="0"/>
              </a:rPr>
              <a:t>“NEMA  TE  NEKE  SLOBODE  KOJU  SMO  MI IMALI  KAD  SMO ODRASTALI ...”  </a:t>
            </a:r>
            <a:br>
              <a:rPr lang="hr-HR" sz="2000" dirty="0">
                <a:solidFill>
                  <a:schemeClr val="bg1"/>
                </a:solidFill>
                <a:latin typeface="Bodoni MT" panose="02070603080606020203" pitchFamily="18" charset="0"/>
              </a:rPr>
            </a:br>
            <a:r>
              <a:rPr lang="hr-HR" sz="2000" dirty="0">
                <a:solidFill>
                  <a:schemeClr val="bg1"/>
                </a:solidFill>
                <a:latin typeface="Bodoni MT" panose="02070603080606020203" pitchFamily="18" charset="0"/>
              </a:rPr>
              <a:t>	</a:t>
            </a:r>
            <a:r>
              <a:rPr lang="hr-HR" sz="2400" dirty="0">
                <a:latin typeface="Bodoni MT" panose="02070603080606020203" pitchFamily="18" charset="0"/>
              </a:rPr>
              <a:t>percepcija razlika u roditeljstvu nekad i danas</a:t>
            </a:r>
            <a:endParaRPr lang="hr-HR" sz="2000" dirty="0">
              <a:latin typeface="Bodoni MT" panose="020706030806060202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90DA2-41D4-0FDB-51E6-2D8270A5C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5307" y="5362301"/>
            <a:ext cx="8921671" cy="753165"/>
          </a:xfrm>
        </p:spPr>
        <p:txBody>
          <a:bodyPr anchor="t">
            <a:noAutofit/>
          </a:bodyPr>
          <a:lstStyle/>
          <a:p>
            <a:pPr algn="r"/>
            <a:r>
              <a:rPr lang="hr-HR" sz="2000" dirty="0">
                <a:latin typeface="Sitka Banner" panose="02000505000000020004" pitchFamily="2" charset="0"/>
              </a:rPr>
              <a:t>Lučić L., Kotrla Topić, M., Čango, A., Perković Kovačević, M., Brkljačić. T.</a:t>
            </a:r>
          </a:p>
          <a:p>
            <a:pPr algn="r"/>
            <a:r>
              <a:rPr lang="hr-HR" sz="2000" dirty="0">
                <a:latin typeface="Sitka Banner" panose="02000505000000020004" pitchFamily="2" charset="0"/>
              </a:rPr>
              <a:t>Institut Ivo Pilar, Zagreb; Odjel za kliničku psihologiju, KBC Osijek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62D4D70-E0F1-D825-7830-0A4276365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86" y="5713954"/>
            <a:ext cx="2241772" cy="80302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476B72B-B66B-5181-AA74-ECB971F0D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307" y="5787825"/>
            <a:ext cx="1466386" cy="9486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22A7D50-F34B-B4CA-C81F-31CB552D9E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5262" y="814006"/>
            <a:ext cx="2354755" cy="8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0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20F756-18AA-5783-1528-EB0B0D5E0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08FE9C27-F518-5230-A559-4EFB37C392CF}"/>
              </a:ext>
            </a:extLst>
          </p:cNvPr>
          <p:cNvSpPr/>
          <p:nvPr/>
        </p:nvSpPr>
        <p:spPr>
          <a:xfrm rot="16200000">
            <a:off x="8930220" y="3596208"/>
            <a:ext cx="3144112" cy="3007363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03D71AA0-80B0-8401-972C-62FCF2DD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000"/>
                </a:solidFill>
                <a:latin typeface="Sitka Banner" panose="02000505000000020004" pitchFamily="2" charset="0"/>
              </a:rPr>
              <a:t>Rasprava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6EF02ED4-1196-8437-A2A7-FDC94A077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2760" cy="435133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u posljednjih pola stoljeća, iznimno velike promjene u obiteljskom životu – veća raznolikost obiteljske strukture i organizacije vremena (OECD, 2011) 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utjecaj globalizacije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EU mobilnost, otvaranje tržišta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Covid-19</a:t>
            </a:r>
          </a:p>
        </p:txBody>
      </p:sp>
      <p:pic>
        <p:nvPicPr>
          <p:cNvPr id="2" name="Picture 1" descr="A colorful lines and shapes&#10;&#10;AI-generated content may be incorrect.">
            <a:extLst>
              <a:ext uri="{FF2B5EF4-FFF2-40B4-BE49-F238E27FC236}">
                <a16:creationId xmlns:a16="http://schemas.microsoft.com/office/drawing/2014/main" id="{7AD677EE-7140-046D-B543-B0557DB03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76" y="4988305"/>
            <a:ext cx="1391339" cy="1582370"/>
          </a:xfrm>
          <a:prstGeom prst="rect">
            <a:avLst/>
          </a:prstGeom>
        </p:spPr>
      </p:pic>
      <p:pic>
        <p:nvPicPr>
          <p:cNvPr id="4" name="Content Placeholder 22" descr="A logo with red and blue letters&#10;&#10;AI-generated content may be incorrect.">
            <a:extLst>
              <a:ext uri="{FF2B5EF4-FFF2-40B4-BE49-F238E27FC236}">
                <a16:creationId xmlns:a16="http://schemas.microsoft.com/office/drawing/2014/main" id="{7FA670B1-6488-78B8-F9E7-EC22C18B1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4" y="6244250"/>
            <a:ext cx="957762" cy="613750"/>
          </a:xfrm>
          <a:prstGeom prst="rect">
            <a:avLst/>
          </a:prstGeom>
        </p:spPr>
      </p:pic>
      <p:pic>
        <p:nvPicPr>
          <p:cNvPr id="5" name="Picture 4" descr="A logo with a pink ball&#10;&#10;AI-generated content may be incorrect.">
            <a:extLst>
              <a:ext uri="{FF2B5EF4-FFF2-40B4-BE49-F238E27FC236}">
                <a16:creationId xmlns:a16="http://schemas.microsoft.com/office/drawing/2014/main" id="{03563F4F-D58A-17A4-8847-0A081C07F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02" y="6162586"/>
            <a:ext cx="1574071" cy="710542"/>
          </a:xfrm>
          <a:prstGeom prst="rect">
            <a:avLst/>
          </a:prstGeom>
        </p:spPr>
      </p:pic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53559DA2-BAF6-D232-9933-21ED4297B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70" y="6244250"/>
            <a:ext cx="869235" cy="628878"/>
          </a:xfrm>
          <a:prstGeom prst="rect">
            <a:avLst/>
          </a:prstGeom>
        </p:spPr>
      </p:pic>
      <p:sp>
        <p:nvSpPr>
          <p:cNvPr id="7" name="Freeform 22">
            <a:extLst>
              <a:ext uri="{FF2B5EF4-FFF2-40B4-BE49-F238E27FC236}">
                <a16:creationId xmlns:a16="http://schemas.microsoft.com/office/drawing/2014/main" id="{6C3E4888-50B4-7067-00E5-2424AB3AA3E6}"/>
              </a:ext>
            </a:extLst>
          </p:cNvPr>
          <p:cNvSpPr/>
          <p:nvPr/>
        </p:nvSpPr>
        <p:spPr>
          <a:xfrm>
            <a:off x="4368119" y="6244250"/>
            <a:ext cx="2182576" cy="663805"/>
          </a:xfrm>
          <a:custGeom>
            <a:avLst/>
            <a:gdLst/>
            <a:ahLst/>
            <a:cxnLst/>
            <a:rect l="l" t="t" r="r" b="b"/>
            <a:pathLst>
              <a:path w="4820039" h="1460269">
                <a:moveTo>
                  <a:pt x="0" y="0"/>
                </a:moveTo>
                <a:lnTo>
                  <a:pt x="4820039" y="0"/>
                </a:lnTo>
                <a:lnTo>
                  <a:pt x="4820039" y="1460269"/>
                </a:lnTo>
                <a:lnTo>
                  <a:pt x="0" y="14602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4000"/>
            </a:blip>
            <a:stretch>
              <a:fillRect r="-26232"/>
            </a:stretch>
          </a:blipFill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635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AE21C3-B930-8231-5DDF-40EE94F2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3B9B74EF-68D1-E2AC-8161-44D872B9A919}"/>
              </a:ext>
            </a:extLst>
          </p:cNvPr>
          <p:cNvSpPr/>
          <p:nvPr/>
        </p:nvSpPr>
        <p:spPr>
          <a:xfrm rot="16200000">
            <a:off x="8930220" y="3596208"/>
            <a:ext cx="3144112" cy="3007363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80536E20-1ACE-4F9A-20A2-C8CC67D4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000"/>
                </a:solidFill>
                <a:latin typeface="Sitka Banner" panose="02000505000000020004" pitchFamily="2" charset="0"/>
              </a:rPr>
              <a:t>Ograničenja i preporuke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43A19165-E808-3E84-BCD2-98C55ED3C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2760" cy="435133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nereprezentativnost uzorka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daljnjim istraživanjima produbiti uvid u dobivena roditeljska ponašanja i stavove (nadzor djece, sigurnost, roditeljska uključenost)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kreiranje intervencija koje bi pomogle roditeljima da premoste identificirane probleme (osnaživanje roditelja, edukacija kako povećavati samostalnost djeteta, umrežavanje roditelja u susjedstvu)</a:t>
            </a:r>
          </a:p>
        </p:txBody>
      </p:sp>
      <p:pic>
        <p:nvPicPr>
          <p:cNvPr id="2" name="Picture 1" descr="A colorful lines and shapes&#10;&#10;AI-generated content may be incorrect.">
            <a:extLst>
              <a:ext uri="{FF2B5EF4-FFF2-40B4-BE49-F238E27FC236}">
                <a16:creationId xmlns:a16="http://schemas.microsoft.com/office/drawing/2014/main" id="{A2691643-243E-5B6A-2168-2BF57C914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76" y="4988305"/>
            <a:ext cx="1391339" cy="158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6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9DC7DE-F29E-762D-8A1A-BF69B088A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8225DAE9-E424-169D-A586-314D3845ECC1}"/>
              </a:ext>
            </a:extLst>
          </p:cNvPr>
          <p:cNvSpPr/>
          <p:nvPr/>
        </p:nvSpPr>
        <p:spPr>
          <a:xfrm rot="16200000">
            <a:off x="8930220" y="3596208"/>
            <a:ext cx="3144112" cy="3007363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CE524BF6-4F1D-5D7B-4EF9-25DAD675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112" y="111200"/>
            <a:ext cx="2138680" cy="4500130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rgbClr val="FFC000"/>
                </a:solidFill>
                <a:latin typeface="Sitka Banner" panose="02000505000000020004" pitchFamily="2" charset="0"/>
              </a:rPr>
              <a:t>Hvala na pažnji!</a:t>
            </a:r>
          </a:p>
        </p:txBody>
      </p:sp>
      <p:pic>
        <p:nvPicPr>
          <p:cNvPr id="4" name="Picture 3" descr="A cartoon of a person and a child running&#10;&#10;AI-generated content may be incorrect.">
            <a:extLst>
              <a:ext uri="{FF2B5EF4-FFF2-40B4-BE49-F238E27FC236}">
                <a16:creationId xmlns:a16="http://schemas.microsoft.com/office/drawing/2014/main" id="{194038A7-A584-FD19-9C55-88685A168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8" y="612774"/>
            <a:ext cx="4266154" cy="5173086"/>
          </a:xfrm>
          <a:prstGeom prst="rect">
            <a:avLst/>
          </a:prstGeom>
        </p:spPr>
      </p:pic>
      <p:pic>
        <p:nvPicPr>
          <p:cNvPr id="8" name="Picture 7" descr="A colorful lines and shapes&#10;&#10;AI-generated content may be incorrect.">
            <a:extLst>
              <a:ext uri="{FF2B5EF4-FFF2-40B4-BE49-F238E27FC236}">
                <a16:creationId xmlns:a16="http://schemas.microsoft.com/office/drawing/2014/main" id="{3D472973-289D-33D5-DDCB-F2E56AC54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76" y="4988305"/>
            <a:ext cx="1391339" cy="1582370"/>
          </a:xfrm>
          <a:prstGeom prst="rect">
            <a:avLst/>
          </a:prstGeom>
        </p:spPr>
      </p:pic>
      <p:pic>
        <p:nvPicPr>
          <p:cNvPr id="7" name="Picture 6" descr="A cartoon of a child and a cat&#10;&#10;AI-generated content may be incorrect.">
            <a:extLst>
              <a:ext uri="{FF2B5EF4-FFF2-40B4-BE49-F238E27FC236}">
                <a16:creationId xmlns:a16="http://schemas.microsoft.com/office/drawing/2014/main" id="{F3236015-98B6-7CFB-445D-EC8D2662D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92" y="612774"/>
            <a:ext cx="4266155" cy="5173086"/>
          </a:xfrm>
          <a:prstGeom prst="rect">
            <a:avLst/>
          </a:prstGeom>
        </p:spPr>
      </p:pic>
      <p:pic>
        <p:nvPicPr>
          <p:cNvPr id="2" name="Content Placeholder 22" descr="A logo with red and blue letters&#10;&#10;AI-generated content may be incorrect.">
            <a:extLst>
              <a:ext uri="{FF2B5EF4-FFF2-40B4-BE49-F238E27FC236}">
                <a16:creationId xmlns:a16="http://schemas.microsoft.com/office/drawing/2014/main" id="{0B144D47-9955-8616-6761-02B19C41F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4" y="6244250"/>
            <a:ext cx="957762" cy="613750"/>
          </a:xfrm>
          <a:prstGeom prst="rect">
            <a:avLst/>
          </a:prstGeom>
        </p:spPr>
      </p:pic>
      <p:pic>
        <p:nvPicPr>
          <p:cNvPr id="5" name="Picture 4" descr="A logo with a pink ball&#10;&#10;AI-generated content may be incorrect.">
            <a:extLst>
              <a:ext uri="{FF2B5EF4-FFF2-40B4-BE49-F238E27FC236}">
                <a16:creationId xmlns:a16="http://schemas.microsoft.com/office/drawing/2014/main" id="{137A601D-FAA9-2E11-F7FC-E72FB044BD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02" y="6162586"/>
            <a:ext cx="1574071" cy="710542"/>
          </a:xfrm>
          <a:prstGeom prst="rect">
            <a:avLst/>
          </a:prstGeom>
        </p:spPr>
      </p:pic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9FBE2A0F-A0DD-879D-094C-987B522F1A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70" y="6244250"/>
            <a:ext cx="869235" cy="628878"/>
          </a:xfrm>
          <a:prstGeom prst="rect">
            <a:avLst/>
          </a:prstGeom>
        </p:spPr>
      </p:pic>
      <p:sp>
        <p:nvSpPr>
          <p:cNvPr id="9" name="Freeform 22">
            <a:extLst>
              <a:ext uri="{FF2B5EF4-FFF2-40B4-BE49-F238E27FC236}">
                <a16:creationId xmlns:a16="http://schemas.microsoft.com/office/drawing/2014/main" id="{2D3DE299-BF7D-FDCC-DAA4-321EC21F841A}"/>
              </a:ext>
            </a:extLst>
          </p:cNvPr>
          <p:cNvSpPr/>
          <p:nvPr/>
        </p:nvSpPr>
        <p:spPr>
          <a:xfrm>
            <a:off x="4368119" y="6244250"/>
            <a:ext cx="2182576" cy="663805"/>
          </a:xfrm>
          <a:custGeom>
            <a:avLst/>
            <a:gdLst/>
            <a:ahLst/>
            <a:cxnLst/>
            <a:rect l="l" t="t" r="r" b="b"/>
            <a:pathLst>
              <a:path w="4820039" h="1460269">
                <a:moveTo>
                  <a:pt x="0" y="0"/>
                </a:moveTo>
                <a:lnTo>
                  <a:pt x="4820039" y="0"/>
                </a:lnTo>
                <a:lnTo>
                  <a:pt x="4820039" y="1460269"/>
                </a:lnTo>
                <a:lnTo>
                  <a:pt x="0" y="14602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84000"/>
            </a:blip>
            <a:stretch>
              <a:fillRect r="-26232"/>
            </a:stretch>
          </a:blipFill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11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5F9E1F-CA92-B453-B9D4-0E1EB48EF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71019721-B208-F1AA-EB1F-EB2AA13BA6F6}"/>
              </a:ext>
            </a:extLst>
          </p:cNvPr>
          <p:cNvSpPr/>
          <p:nvPr/>
        </p:nvSpPr>
        <p:spPr>
          <a:xfrm rot="16200000">
            <a:off x="8930220" y="3596208"/>
            <a:ext cx="3144112" cy="3007363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" name="Content Placeholder 22" descr="A logo with red and blue letters&#10;&#10;AI-generated content may be incorrect.">
            <a:extLst>
              <a:ext uri="{FF2B5EF4-FFF2-40B4-BE49-F238E27FC236}">
                <a16:creationId xmlns:a16="http://schemas.microsoft.com/office/drawing/2014/main" id="{DDF55149-3BC2-AA0C-D5AB-70FB14250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4" y="6244250"/>
            <a:ext cx="957762" cy="613750"/>
          </a:xfrm>
          <a:prstGeom prst="rect">
            <a:avLst/>
          </a:prstGeom>
        </p:spPr>
      </p:pic>
      <p:pic>
        <p:nvPicPr>
          <p:cNvPr id="31" name="Picture 30" descr="A logo with a pink ball&#10;&#10;AI-generated content may be incorrect.">
            <a:extLst>
              <a:ext uri="{FF2B5EF4-FFF2-40B4-BE49-F238E27FC236}">
                <a16:creationId xmlns:a16="http://schemas.microsoft.com/office/drawing/2014/main" id="{0A7C48F8-381F-E65D-9AF7-0ACF6EA2E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02" y="6162586"/>
            <a:ext cx="1574071" cy="710542"/>
          </a:xfrm>
          <a:prstGeom prst="rect">
            <a:avLst/>
          </a:prstGeom>
        </p:spPr>
      </p:pic>
      <p:pic>
        <p:nvPicPr>
          <p:cNvPr id="32" name="Picture 31" descr="A blue and white logo&#10;&#10;AI-generated content may be incorrect.">
            <a:extLst>
              <a:ext uri="{FF2B5EF4-FFF2-40B4-BE49-F238E27FC236}">
                <a16:creationId xmlns:a16="http://schemas.microsoft.com/office/drawing/2014/main" id="{28F20B95-A0EE-5E8F-4B4D-D0D244FCB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70" y="6244250"/>
            <a:ext cx="869235" cy="628878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1A7C7AFD-712A-B6B5-398A-A12086DA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000"/>
                </a:solidFill>
                <a:latin typeface="Sitka Banner" panose="02000505000000020004" pitchFamily="2" charset="0"/>
              </a:rPr>
              <a:t>Uvod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897468F0-994E-58D5-FA67-B92925C2B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466"/>
            <a:ext cx="11055415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generacijski jaz -  razlike u ponašanju, uvjerenjima i sklonostima pripadnika mlađih nasuprot starijih generacija kada je riječ o politici, životnim vrijednostima itd. (Subramanian, 2017)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prisutan oduvijek, ali brze promjene su ga intenzivirale u 20. i 21. st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nekad – tradicionalni odgoj, stroga pravila, dijete nema pravo na individualnost, muškarac radi, žena brine o kući, dijete pomaže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danas -  promjena u gledanju na dijete, žene se zapošljavaju, globalizacija, ubrzan način života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hrvatske prilike – rat, formiranje samostalne države, promjena iz kolektivističkog u individualističko</a:t>
            </a:r>
          </a:p>
        </p:txBody>
      </p:sp>
      <p:pic>
        <p:nvPicPr>
          <p:cNvPr id="4" name="Picture 3" descr="A colorful lines and shapes&#10;&#10;AI-generated content may be incorrect.">
            <a:extLst>
              <a:ext uri="{FF2B5EF4-FFF2-40B4-BE49-F238E27FC236}">
                <a16:creationId xmlns:a16="http://schemas.microsoft.com/office/drawing/2014/main" id="{06B1AE57-B2D2-3980-0C56-5670D57F25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76" y="4988305"/>
            <a:ext cx="1391339" cy="1582370"/>
          </a:xfrm>
          <a:prstGeom prst="rect">
            <a:avLst/>
          </a:prstGeom>
        </p:spPr>
      </p:pic>
      <p:sp>
        <p:nvSpPr>
          <p:cNvPr id="2" name="Freeform 22">
            <a:extLst>
              <a:ext uri="{FF2B5EF4-FFF2-40B4-BE49-F238E27FC236}">
                <a16:creationId xmlns:a16="http://schemas.microsoft.com/office/drawing/2014/main" id="{16775C82-615A-9120-036B-D40BA1F99E82}"/>
              </a:ext>
            </a:extLst>
          </p:cNvPr>
          <p:cNvSpPr/>
          <p:nvPr/>
        </p:nvSpPr>
        <p:spPr>
          <a:xfrm>
            <a:off x="4368119" y="6244250"/>
            <a:ext cx="2182576" cy="663805"/>
          </a:xfrm>
          <a:custGeom>
            <a:avLst/>
            <a:gdLst/>
            <a:ahLst/>
            <a:cxnLst/>
            <a:rect l="l" t="t" r="r" b="b"/>
            <a:pathLst>
              <a:path w="4820039" h="1460269">
                <a:moveTo>
                  <a:pt x="0" y="0"/>
                </a:moveTo>
                <a:lnTo>
                  <a:pt x="4820039" y="0"/>
                </a:lnTo>
                <a:lnTo>
                  <a:pt x="4820039" y="1460269"/>
                </a:lnTo>
                <a:lnTo>
                  <a:pt x="0" y="14602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4000"/>
            </a:blip>
            <a:stretch>
              <a:fillRect r="-26232"/>
            </a:stretch>
          </a:blipFill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526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ED9F2-B5A9-6C12-DF47-B12C53169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67DCED02-DB1B-B4B1-7332-34837E1811D1}"/>
              </a:ext>
            </a:extLst>
          </p:cNvPr>
          <p:cNvSpPr/>
          <p:nvPr/>
        </p:nvSpPr>
        <p:spPr>
          <a:xfrm rot="16200000">
            <a:off x="8930220" y="3596208"/>
            <a:ext cx="3144112" cy="3007363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990A4281-E18E-76A4-DF1C-5B1277B0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000"/>
                </a:solidFill>
                <a:latin typeface="Sitka Banner" panose="02000505000000020004" pitchFamily="2" charset="0"/>
              </a:rPr>
              <a:t>Trenutno istraživanje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94C28D10-76D1-DA2E-59C8-A46BAEF6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2760" cy="435133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DigiLitA - Utjecaj okoline na razvoj djeteta: povezanost upotrebe digitalne tehnologije, obiteljskog literarnog okruženja te fizičke aktivnosti s dobrobiti djeteta u ranoj školskoj dobi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online (Zoom) - fokus grupe 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protokol – 3 područja (FA, digitalno/literarno okruženje)</a:t>
            </a:r>
          </a:p>
        </p:txBody>
      </p:sp>
      <p:sp>
        <p:nvSpPr>
          <p:cNvPr id="2" name="Content Placeholder 35">
            <a:extLst>
              <a:ext uri="{FF2B5EF4-FFF2-40B4-BE49-F238E27FC236}">
                <a16:creationId xmlns:a16="http://schemas.microsoft.com/office/drawing/2014/main" id="{8FB304A6-CC3E-1C6E-E477-038B90F366F0}"/>
              </a:ext>
            </a:extLst>
          </p:cNvPr>
          <p:cNvSpPr txBox="1">
            <a:spLocks/>
          </p:cNvSpPr>
          <p:nvPr/>
        </p:nvSpPr>
        <p:spPr>
          <a:xfrm>
            <a:off x="1266835" y="4359739"/>
            <a:ext cx="8483600" cy="219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endParaRPr lang="hr-HR" dirty="0">
              <a:latin typeface="Sitka Banner" panose="02000505000000020004" pitchFamily="2" charset="0"/>
            </a:endParaRPr>
          </a:p>
          <a:p>
            <a:pPr lvl="1" algn="r"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200" dirty="0">
                <a:latin typeface="Sitka Banner" panose="02000505000000020004" pitchFamily="2" charset="0"/>
              </a:rPr>
              <a:t> </a:t>
            </a:r>
            <a:r>
              <a:rPr lang="hr-HR" sz="3200" b="1" dirty="0">
                <a:solidFill>
                  <a:srgbClr val="FFC000"/>
                </a:solidFill>
                <a:latin typeface="Sitka Banner" panose="02000505000000020004" pitchFamily="2" charset="0"/>
              </a:rPr>
              <a:t>CILJ</a:t>
            </a:r>
            <a:r>
              <a:rPr lang="hr-HR" sz="3200" dirty="0">
                <a:solidFill>
                  <a:srgbClr val="FFC000"/>
                </a:solidFill>
                <a:latin typeface="Sitka Banner" panose="02000505000000020004" pitchFamily="2" charset="0"/>
              </a:rPr>
              <a:t>:</a:t>
            </a:r>
            <a:r>
              <a:rPr lang="hr-HR" sz="3200" dirty="0">
                <a:latin typeface="Sitka Banner" panose="02000505000000020004" pitchFamily="2" charset="0"/>
              </a:rPr>
              <a:t> istražiti percepciju roditelja o razlikama između njihovog i djetinjstva njihove djece</a:t>
            </a:r>
          </a:p>
          <a:p>
            <a:endParaRPr lang="hr-HR" dirty="0">
              <a:latin typeface="Sitka Banner" panose="02000505000000020004" pitchFamily="2" charset="0"/>
            </a:endParaRPr>
          </a:p>
        </p:txBody>
      </p:sp>
      <p:pic>
        <p:nvPicPr>
          <p:cNvPr id="4" name="Picture 3" descr="A colorful lines and shapes&#10;&#10;AI-generated content may be incorrect.">
            <a:extLst>
              <a:ext uri="{FF2B5EF4-FFF2-40B4-BE49-F238E27FC236}">
                <a16:creationId xmlns:a16="http://schemas.microsoft.com/office/drawing/2014/main" id="{15A758DD-8A98-6DDC-C533-FCA21B5F8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76" y="4988305"/>
            <a:ext cx="1391339" cy="1582370"/>
          </a:xfrm>
          <a:prstGeom prst="rect">
            <a:avLst/>
          </a:prstGeom>
        </p:spPr>
      </p:pic>
      <p:pic>
        <p:nvPicPr>
          <p:cNvPr id="6" name="Content Placeholder 22" descr="A logo with red and blue letters&#10;&#10;AI-generated content may be incorrect.">
            <a:extLst>
              <a:ext uri="{FF2B5EF4-FFF2-40B4-BE49-F238E27FC236}">
                <a16:creationId xmlns:a16="http://schemas.microsoft.com/office/drawing/2014/main" id="{5149B0FA-0E32-BCC0-8F6C-F2C1261B3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4" y="6244250"/>
            <a:ext cx="957762" cy="613750"/>
          </a:xfrm>
          <a:prstGeom prst="rect">
            <a:avLst/>
          </a:prstGeom>
        </p:spPr>
      </p:pic>
      <p:pic>
        <p:nvPicPr>
          <p:cNvPr id="7" name="Picture 6" descr="A logo with a pink ball&#10;&#10;AI-generated content may be incorrect.">
            <a:extLst>
              <a:ext uri="{FF2B5EF4-FFF2-40B4-BE49-F238E27FC236}">
                <a16:creationId xmlns:a16="http://schemas.microsoft.com/office/drawing/2014/main" id="{C952D933-8478-A7A4-66C7-36F7A97B4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02" y="6162586"/>
            <a:ext cx="1574071" cy="710542"/>
          </a:xfrm>
          <a:prstGeom prst="rect">
            <a:avLst/>
          </a:prstGeom>
        </p:spPr>
      </p:pic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FBB48465-65F2-02CB-2E7A-4FD2896FC9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70" y="6244250"/>
            <a:ext cx="869235" cy="628878"/>
          </a:xfrm>
          <a:prstGeom prst="rect">
            <a:avLst/>
          </a:prstGeom>
        </p:spPr>
      </p:pic>
      <p:sp>
        <p:nvSpPr>
          <p:cNvPr id="9" name="Freeform 22">
            <a:extLst>
              <a:ext uri="{FF2B5EF4-FFF2-40B4-BE49-F238E27FC236}">
                <a16:creationId xmlns:a16="http://schemas.microsoft.com/office/drawing/2014/main" id="{B2C2ABA0-CE23-4066-A744-7F1483D99605}"/>
              </a:ext>
            </a:extLst>
          </p:cNvPr>
          <p:cNvSpPr/>
          <p:nvPr/>
        </p:nvSpPr>
        <p:spPr>
          <a:xfrm>
            <a:off x="4368119" y="6244250"/>
            <a:ext cx="2182576" cy="663805"/>
          </a:xfrm>
          <a:custGeom>
            <a:avLst/>
            <a:gdLst/>
            <a:ahLst/>
            <a:cxnLst/>
            <a:rect l="l" t="t" r="r" b="b"/>
            <a:pathLst>
              <a:path w="4820039" h="1460269">
                <a:moveTo>
                  <a:pt x="0" y="0"/>
                </a:moveTo>
                <a:lnTo>
                  <a:pt x="4820039" y="0"/>
                </a:lnTo>
                <a:lnTo>
                  <a:pt x="4820039" y="1460269"/>
                </a:lnTo>
                <a:lnTo>
                  <a:pt x="0" y="14602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4000"/>
            </a:blip>
            <a:stretch>
              <a:fillRect r="-26232"/>
            </a:stretch>
          </a:blipFill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9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B844EE-3C3D-BB33-3889-9D91D6FB5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CB265B3E-D427-6B5D-B3E4-FCADF1803129}"/>
              </a:ext>
            </a:extLst>
          </p:cNvPr>
          <p:cNvSpPr/>
          <p:nvPr/>
        </p:nvSpPr>
        <p:spPr>
          <a:xfrm rot="16200000">
            <a:off x="8930220" y="3596208"/>
            <a:ext cx="3144112" cy="3007363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7842621E-E007-2BF1-12A8-0C6305B5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000"/>
                </a:solidFill>
                <a:latin typeface="Sitka Banner" panose="02000505000000020004" pitchFamily="2" charset="0"/>
              </a:rPr>
              <a:t>Sudionici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B01648A-4555-C903-0C59-A64B34B2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2760" cy="435133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N= 40 (25 majki, 15 očeva)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dob 37-50 godine (M</a:t>
            </a:r>
            <a:r>
              <a:rPr lang="hr-HR" dirty="0">
                <a:latin typeface="Sitka Banner" panose="02000505000000020004" pitchFamily="2" charset="0"/>
              </a:rPr>
              <a:t>(</a:t>
            </a:r>
            <a:r>
              <a:rPr lang="hr-HR" sz="3000" dirty="0">
                <a:latin typeface="Sitka Banner" panose="02000505000000020004" pitchFamily="2" charset="0"/>
              </a:rPr>
              <a:t>SD</a:t>
            </a:r>
            <a:r>
              <a:rPr lang="hr-HR" dirty="0">
                <a:latin typeface="Sitka Banner" panose="02000505000000020004" pitchFamily="2" charset="0"/>
              </a:rPr>
              <a:t>)</a:t>
            </a:r>
            <a:r>
              <a:rPr lang="hr-HR" sz="3000" dirty="0">
                <a:latin typeface="Sitka Banner" panose="02000505000000020004" pitchFamily="2" charset="0"/>
              </a:rPr>
              <a:t>= 41.4 </a:t>
            </a:r>
            <a:r>
              <a:rPr lang="hr-HR" dirty="0">
                <a:latin typeface="Sitka Banner" panose="02000505000000020004" pitchFamily="2" charset="0"/>
              </a:rPr>
              <a:t>(</a:t>
            </a:r>
            <a:r>
              <a:rPr lang="hr-HR" sz="3000" dirty="0">
                <a:latin typeface="Sitka Banner" panose="02000505000000020004" pitchFamily="2" charset="0"/>
              </a:rPr>
              <a:t>3.38</a:t>
            </a:r>
            <a:r>
              <a:rPr lang="hr-HR" dirty="0">
                <a:latin typeface="Sitka Banner" panose="02000505000000020004" pitchFamily="2" charset="0"/>
              </a:rPr>
              <a:t>)</a:t>
            </a:r>
            <a:r>
              <a:rPr lang="hr-HR" sz="3000" dirty="0">
                <a:latin typeface="Sitka Banner" panose="02000505000000020004" pitchFamily="2" charset="0"/>
              </a:rPr>
              <a:t>)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obrazovanje – većinom VSS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mjesto stanovanja – većinom veći gradovi (Zagreb, Osijek)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dob djece – 6-10 godina</a:t>
            </a:r>
          </a:p>
        </p:txBody>
      </p:sp>
      <p:pic>
        <p:nvPicPr>
          <p:cNvPr id="4" name="Picture 3" descr="A colorful lines and shapes&#10;&#10;AI-generated content may be incorrect.">
            <a:extLst>
              <a:ext uri="{FF2B5EF4-FFF2-40B4-BE49-F238E27FC236}">
                <a16:creationId xmlns:a16="http://schemas.microsoft.com/office/drawing/2014/main" id="{186F15AD-A2A2-EBDF-280F-7A4678F10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76" y="4988305"/>
            <a:ext cx="1391339" cy="1582370"/>
          </a:xfrm>
          <a:prstGeom prst="rect">
            <a:avLst/>
          </a:prstGeom>
        </p:spPr>
      </p:pic>
      <p:pic>
        <p:nvPicPr>
          <p:cNvPr id="2" name="Content Placeholder 22" descr="A logo with red and blue letters&#10;&#10;AI-generated content may be incorrect.">
            <a:extLst>
              <a:ext uri="{FF2B5EF4-FFF2-40B4-BE49-F238E27FC236}">
                <a16:creationId xmlns:a16="http://schemas.microsoft.com/office/drawing/2014/main" id="{9BD5B651-6DCC-5CA8-326A-42A93E713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4" y="6244250"/>
            <a:ext cx="957762" cy="613750"/>
          </a:xfrm>
          <a:prstGeom prst="rect">
            <a:avLst/>
          </a:prstGeom>
        </p:spPr>
      </p:pic>
      <p:pic>
        <p:nvPicPr>
          <p:cNvPr id="5" name="Picture 4" descr="A logo with a pink ball&#10;&#10;AI-generated content may be incorrect.">
            <a:extLst>
              <a:ext uri="{FF2B5EF4-FFF2-40B4-BE49-F238E27FC236}">
                <a16:creationId xmlns:a16="http://schemas.microsoft.com/office/drawing/2014/main" id="{42579D72-AEC9-87AC-2941-320E51DCD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02" y="6162586"/>
            <a:ext cx="1574071" cy="710542"/>
          </a:xfrm>
          <a:prstGeom prst="rect">
            <a:avLst/>
          </a:prstGeom>
        </p:spPr>
      </p:pic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976CFF6A-41ED-C391-83DD-0317BA936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70" y="6244250"/>
            <a:ext cx="869235" cy="628878"/>
          </a:xfrm>
          <a:prstGeom prst="rect">
            <a:avLst/>
          </a:prstGeom>
        </p:spPr>
      </p:pic>
      <p:sp>
        <p:nvSpPr>
          <p:cNvPr id="7" name="Freeform 22">
            <a:extLst>
              <a:ext uri="{FF2B5EF4-FFF2-40B4-BE49-F238E27FC236}">
                <a16:creationId xmlns:a16="http://schemas.microsoft.com/office/drawing/2014/main" id="{00E28901-3135-9452-359E-37DFE1435BF3}"/>
              </a:ext>
            </a:extLst>
          </p:cNvPr>
          <p:cNvSpPr/>
          <p:nvPr/>
        </p:nvSpPr>
        <p:spPr>
          <a:xfrm>
            <a:off x="4368119" y="6244250"/>
            <a:ext cx="2182576" cy="663805"/>
          </a:xfrm>
          <a:custGeom>
            <a:avLst/>
            <a:gdLst/>
            <a:ahLst/>
            <a:cxnLst/>
            <a:rect l="l" t="t" r="r" b="b"/>
            <a:pathLst>
              <a:path w="4820039" h="1460269">
                <a:moveTo>
                  <a:pt x="0" y="0"/>
                </a:moveTo>
                <a:lnTo>
                  <a:pt x="4820039" y="0"/>
                </a:lnTo>
                <a:lnTo>
                  <a:pt x="4820039" y="1460269"/>
                </a:lnTo>
                <a:lnTo>
                  <a:pt x="0" y="14602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4000"/>
            </a:blip>
            <a:stretch>
              <a:fillRect r="-26232"/>
            </a:stretch>
          </a:blipFill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399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BD27CC-03B5-E8FA-0D95-D8D48921A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2AD520E2-0F95-E4B8-5D5F-BF2325DD8128}"/>
              </a:ext>
            </a:extLst>
          </p:cNvPr>
          <p:cNvSpPr/>
          <p:nvPr/>
        </p:nvSpPr>
        <p:spPr>
          <a:xfrm rot="16200000">
            <a:off x="8930220" y="3596208"/>
            <a:ext cx="3144112" cy="3007363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F47080CF-527C-4378-3311-C08040ED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000"/>
                </a:solidFill>
                <a:latin typeface="Sitka Banner" panose="02000505000000020004" pitchFamily="2" charset="0"/>
              </a:rPr>
              <a:t>Rezultati </a:t>
            </a:r>
          </a:p>
        </p:txBody>
      </p:sp>
      <p:pic>
        <p:nvPicPr>
          <p:cNvPr id="7" name="Picture 6" descr="A cassette tape with a label&#10;&#10;AI-generated content may be incorrect.">
            <a:extLst>
              <a:ext uri="{FF2B5EF4-FFF2-40B4-BE49-F238E27FC236}">
                <a16:creationId xmlns:a16="http://schemas.microsoft.com/office/drawing/2014/main" id="{82FC9270-0F4B-23C2-47F3-B9C6F25CC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2" y="1410744"/>
            <a:ext cx="5517358" cy="3604572"/>
          </a:xfrm>
          <a:prstGeom prst="rect">
            <a:avLst/>
          </a:prstGeom>
        </p:spPr>
      </p:pic>
      <p:sp>
        <p:nvSpPr>
          <p:cNvPr id="8" name="Content Placeholder 35">
            <a:extLst>
              <a:ext uri="{FF2B5EF4-FFF2-40B4-BE49-F238E27FC236}">
                <a16:creationId xmlns:a16="http://schemas.microsoft.com/office/drawing/2014/main" id="{F768EEB8-7ADD-E1EC-9816-DFFFAE8B5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279" y="1410744"/>
            <a:ext cx="5430520" cy="3604572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aktivnosti djece</a:t>
            </a:r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2600" dirty="0">
                <a:latin typeface="Sitka Banner" panose="02000505000000020004" pitchFamily="2" charset="0"/>
              </a:rPr>
              <a:t> 	danas više strukturiranih, a manje slobodne igre u parku/na ulici</a:t>
            </a:r>
            <a:endParaRPr lang="hr-HR" sz="2200" dirty="0">
              <a:latin typeface="Sitka Banner" panose="02000505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85A4B-9B2F-667F-BFA7-44B044D13CDA}"/>
              </a:ext>
            </a:extLst>
          </p:cNvPr>
          <p:cNvSpPr txBox="1"/>
          <p:nvPr/>
        </p:nvSpPr>
        <p:spPr>
          <a:xfrm>
            <a:off x="6735974" y="186054"/>
            <a:ext cx="503946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„</a:t>
            </a:r>
            <a:r>
              <a:rPr lang="pt-B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Smatram da stvarno danas, ponekad se djec</a:t>
            </a:r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u</a:t>
            </a:r>
            <a:r>
              <a:rPr lang="pt-B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 previše natrpa s tim aktivnostima</a:t>
            </a:r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A6C10-9FFF-4337-D571-BE9BC4147C80}"/>
              </a:ext>
            </a:extLst>
          </p:cNvPr>
          <p:cNvSpPr txBox="1"/>
          <p:nvPr/>
        </p:nvSpPr>
        <p:spPr>
          <a:xfrm>
            <a:off x="6096000" y="3577767"/>
            <a:ext cx="475996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„I</a:t>
            </a:r>
            <a:r>
              <a:rPr lang="pt-B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maju hrpu obaveza od prvog razreda, taj</a:t>
            </a:r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 </a:t>
            </a:r>
            <a:r>
              <a:rPr lang="pt-B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je neki pritisak</a:t>
            </a:r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, tko ne trenira nije dobar. Nema te neke slobode koju smo mi imali kad smo odrastali”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8C9B6-A745-8777-E473-5D01DA39EFDD}"/>
              </a:ext>
            </a:extLst>
          </p:cNvPr>
          <p:cNvSpPr txBox="1"/>
          <p:nvPr/>
        </p:nvSpPr>
        <p:spPr>
          <a:xfrm>
            <a:off x="584133" y="5246994"/>
            <a:ext cx="756480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„Izgubilo se djetinjstvo, mi smo se do 1. srednje igrali na ulici, a</a:t>
            </a:r>
          </a:p>
          <a:p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oni ganjaju ocjene da bi imali upis.”</a:t>
            </a:r>
          </a:p>
        </p:txBody>
      </p:sp>
      <p:pic>
        <p:nvPicPr>
          <p:cNvPr id="12" name="Picture 11" descr="A colorful lines and shapes&#10;&#10;AI-generated content may be incorrect.">
            <a:extLst>
              <a:ext uri="{FF2B5EF4-FFF2-40B4-BE49-F238E27FC236}">
                <a16:creationId xmlns:a16="http://schemas.microsoft.com/office/drawing/2014/main" id="{4058035A-F544-84AF-EBB8-CA245D777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76" y="4988305"/>
            <a:ext cx="1391339" cy="1582370"/>
          </a:xfrm>
          <a:prstGeom prst="rect">
            <a:avLst/>
          </a:prstGeom>
        </p:spPr>
      </p:pic>
      <p:pic>
        <p:nvPicPr>
          <p:cNvPr id="2" name="Content Placeholder 22" descr="A logo with red and blue letters&#10;&#10;AI-generated content may be incorrect.">
            <a:extLst>
              <a:ext uri="{FF2B5EF4-FFF2-40B4-BE49-F238E27FC236}">
                <a16:creationId xmlns:a16="http://schemas.microsoft.com/office/drawing/2014/main" id="{526041C8-DC87-3945-3789-7EB1FF829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4" y="6244250"/>
            <a:ext cx="957762" cy="613750"/>
          </a:xfrm>
          <a:prstGeom prst="rect">
            <a:avLst/>
          </a:prstGeom>
        </p:spPr>
      </p:pic>
      <p:pic>
        <p:nvPicPr>
          <p:cNvPr id="4" name="Picture 3" descr="A logo with a pink ball&#10;&#10;AI-generated content may be incorrect.">
            <a:extLst>
              <a:ext uri="{FF2B5EF4-FFF2-40B4-BE49-F238E27FC236}">
                <a16:creationId xmlns:a16="http://schemas.microsoft.com/office/drawing/2014/main" id="{CD3F47A4-09E9-8CEF-0B23-3AA0152730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02" y="6162586"/>
            <a:ext cx="1574071" cy="710542"/>
          </a:xfrm>
          <a:prstGeom prst="rect">
            <a:avLst/>
          </a:prstGeom>
        </p:spPr>
      </p:pic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B2F1E16A-D7A6-18A7-0DBF-D0A344940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70" y="6244250"/>
            <a:ext cx="869235" cy="628878"/>
          </a:xfrm>
          <a:prstGeom prst="rect">
            <a:avLst/>
          </a:prstGeom>
        </p:spPr>
      </p:pic>
      <p:sp>
        <p:nvSpPr>
          <p:cNvPr id="6" name="Freeform 22">
            <a:extLst>
              <a:ext uri="{FF2B5EF4-FFF2-40B4-BE49-F238E27FC236}">
                <a16:creationId xmlns:a16="http://schemas.microsoft.com/office/drawing/2014/main" id="{EB81777F-097E-70DC-0584-34857730BD5B}"/>
              </a:ext>
            </a:extLst>
          </p:cNvPr>
          <p:cNvSpPr/>
          <p:nvPr/>
        </p:nvSpPr>
        <p:spPr>
          <a:xfrm>
            <a:off x="4368119" y="6244250"/>
            <a:ext cx="2182576" cy="663805"/>
          </a:xfrm>
          <a:custGeom>
            <a:avLst/>
            <a:gdLst/>
            <a:ahLst/>
            <a:cxnLst/>
            <a:rect l="l" t="t" r="r" b="b"/>
            <a:pathLst>
              <a:path w="4820039" h="1460269">
                <a:moveTo>
                  <a:pt x="0" y="0"/>
                </a:moveTo>
                <a:lnTo>
                  <a:pt x="4820039" y="0"/>
                </a:lnTo>
                <a:lnTo>
                  <a:pt x="4820039" y="1460269"/>
                </a:lnTo>
                <a:lnTo>
                  <a:pt x="0" y="1460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4000"/>
            </a:blip>
            <a:stretch>
              <a:fillRect r="-26232"/>
            </a:stretch>
          </a:blipFill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8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A30A4F-136E-3EDA-39F6-6B408FB4A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2F3738-2393-1F94-CF46-F687A9BE6D0C}"/>
              </a:ext>
            </a:extLst>
          </p:cNvPr>
          <p:cNvSpPr txBox="1"/>
          <p:nvPr/>
        </p:nvSpPr>
        <p:spPr>
          <a:xfrm>
            <a:off x="186043" y="1690688"/>
            <a:ext cx="2069478" cy="26374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„… nisu me toliko vodili po nekakvim predstavama, kinima, mi sad vodimo njega, već od druge godine”</a:t>
            </a:r>
          </a:p>
        </p:txBody>
      </p:sp>
      <p:pic>
        <p:nvPicPr>
          <p:cNvPr id="4" name="Picture 3" descr="A blue signpost with white text&#10;&#10;AI-generated content may be incorrect.">
            <a:extLst>
              <a:ext uri="{FF2B5EF4-FFF2-40B4-BE49-F238E27FC236}">
                <a16:creationId xmlns:a16="http://schemas.microsoft.com/office/drawing/2014/main" id="{BE51F444-7716-CA3C-5CE4-2CBA58075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37" y="637900"/>
            <a:ext cx="4213139" cy="3464136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220CA80C-0097-ACB7-2B01-BE90B28170C1}"/>
              </a:ext>
            </a:extLst>
          </p:cNvPr>
          <p:cNvSpPr/>
          <p:nvPr/>
        </p:nvSpPr>
        <p:spPr>
          <a:xfrm rot="16200000">
            <a:off x="8930220" y="3596208"/>
            <a:ext cx="3144112" cy="3007363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72B68900-BC8C-5B39-FA07-101555B1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000"/>
                </a:solidFill>
                <a:latin typeface="Sitka Banner" panose="02000505000000020004" pitchFamily="2" charset="0"/>
              </a:rPr>
              <a:t>Rezultati</a:t>
            </a:r>
          </a:p>
        </p:txBody>
      </p:sp>
      <p:sp>
        <p:nvSpPr>
          <p:cNvPr id="5" name="Content Placeholder 35">
            <a:extLst>
              <a:ext uri="{FF2B5EF4-FFF2-40B4-BE49-F238E27FC236}">
                <a16:creationId xmlns:a16="http://schemas.microsoft.com/office/drawing/2014/main" id="{6FA6E400-25C8-069B-F74E-EA375871E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1702" y="1819386"/>
            <a:ext cx="5430520" cy="3604572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roditeljska uključenost</a:t>
            </a:r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2600" dirty="0">
                <a:latin typeface="Sitka Banner" panose="02000505000000020004" pitchFamily="2" charset="0"/>
              </a:rPr>
              <a:t> 	danas veća</a:t>
            </a:r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2600" dirty="0">
                <a:latin typeface="Sitka Banner" panose="02000505000000020004" pitchFamily="2" charset="0"/>
              </a:rPr>
              <a:t> 	organizacija druženja, proslava</a:t>
            </a:r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2600" dirty="0">
                <a:latin typeface="Sitka Banner" panose="02000505000000020004" pitchFamily="2" charset="0"/>
              </a:rPr>
              <a:t> 	razvažanje</a:t>
            </a:r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2600" dirty="0">
                <a:latin typeface="Sitka Banner" panose="02000505000000020004" pitchFamily="2" charset="0"/>
              </a:rPr>
              <a:t> 	nadzor u parkovima</a:t>
            </a:r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2600" dirty="0">
                <a:latin typeface="Sitka Banner" panose="02000505000000020004" pitchFamily="2" charset="0"/>
              </a:rPr>
              <a:t> 	animiranje</a:t>
            </a:r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۞"/>
            </a:pPr>
            <a:endParaRPr lang="hr-HR" sz="2600" dirty="0">
              <a:latin typeface="Sitka Banner" panose="02000505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604A2-F5DE-A355-514B-4D592A94E104}"/>
              </a:ext>
            </a:extLst>
          </p:cNvPr>
          <p:cNvSpPr txBox="1"/>
          <p:nvPr/>
        </p:nvSpPr>
        <p:spPr>
          <a:xfrm>
            <a:off x="787399" y="4778373"/>
            <a:ext cx="7900954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„Mi smo bili prepušteni sami sebi jer starci bi došli s posla umorni i ti smiješ ići na treninge, ali snađi se sam, nećemo te vozit. Pokazat ću ti gdje je, platit ću, doći ću na utakmicu, ali ideš sam.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03E46-4C20-33CA-3D3D-077C59AA8813}"/>
              </a:ext>
            </a:extLst>
          </p:cNvPr>
          <p:cNvSpPr txBox="1"/>
          <p:nvPr/>
        </p:nvSpPr>
        <p:spPr>
          <a:xfrm>
            <a:off x="6827455" y="133499"/>
            <a:ext cx="5269984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„Ja sam preskakao s garaže na garažu, 3-4m visine, nitko me nije gledao, a danas slušam roditelje kako viču djetetu da se drži za tobogan!”</a:t>
            </a:r>
          </a:p>
        </p:txBody>
      </p:sp>
      <p:pic>
        <p:nvPicPr>
          <p:cNvPr id="9" name="Picture 8" descr="A colorful lines and shapes&#10;&#10;AI-generated content may be incorrect.">
            <a:extLst>
              <a:ext uri="{FF2B5EF4-FFF2-40B4-BE49-F238E27FC236}">
                <a16:creationId xmlns:a16="http://schemas.microsoft.com/office/drawing/2014/main" id="{A26AEB84-3BAE-3811-5B35-8190D4BA1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76" y="4988305"/>
            <a:ext cx="1391339" cy="1582370"/>
          </a:xfrm>
          <a:prstGeom prst="rect">
            <a:avLst/>
          </a:prstGeom>
        </p:spPr>
      </p:pic>
      <p:pic>
        <p:nvPicPr>
          <p:cNvPr id="2" name="Content Placeholder 22" descr="A logo with red and blue letters&#10;&#10;AI-generated content may be incorrect.">
            <a:extLst>
              <a:ext uri="{FF2B5EF4-FFF2-40B4-BE49-F238E27FC236}">
                <a16:creationId xmlns:a16="http://schemas.microsoft.com/office/drawing/2014/main" id="{BF479AD7-EE1A-8736-F012-4057722BD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4" y="6244250"/>
            <a:ext cx="957762" cy="613750"/>
          </a:xfrm>
          <a:prstGeom prst="rect">
            <a:avLst/>
          </a:prstGeom>
        </p:spPr>
      </p:pic>
      <p:pic>
        <p:nvPicPr>
          <p:cNvPr id="10" name="Picture 9" descr="A logo with a pink ball&#10;&#10;AI-generated content may be incorrect.">
            <a:extLst>
              <a:ext uri="{FF2B5EF4-FFF2-40B4-BE49-F238E27FC236}">
                <a16:creationId xmlns:a16="http://schemas.microsoft.com/office/drawing/2014/main" id="{7EE116C4-26D5-BBFD-103F-D1BD9D7B9D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02" y="6162586"/>
            <a:ext cx="1574071" cy="710542"/>
          </a:xfrm>
          <a:prstGeom prst="rect">
            <a:avLst/>
          </a:prstGeom>
        </p:spPr>
      </p:pic>
      <p:pic>
        <p:nvPicPr>
          <p:cNvPr id="11" name="Picture 10" descr="A blue and white logo&#10;&#10;AI-generated content may be incorrect.">
            <a:extLst>
              <a:ext uri="{FF2B5EF4-FFF2-40B4-BE49-F238E27FC236}">
                <a16:creationId xmlns:a16="http://schemas.microsoft.com/office/drawing/2014/main" id="{95DE0757-903D-DFA6-D3CA-539BB28F0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70" y="6244250"/>
            <a:ext cx="869235" cy="628878"/>
          </a:xfrm>
          <a:prstGeom prst="rect">
            <a:avLst/>
          </a:prstGeom>
        </p:spPr>
      </p:pic>
      <p:sp>
        <p:nvSpPr>
          <p:cNvPr id="12" name="Freeform 22">
            <a:extLst>
              <a:ext uri="{FF2B5EF4-FFF2-40B4-BE49-F238E27FC236}">
                <a16:creationId xmlns:a16="http://schemas.microsoft.com/office/drawing/2014/main" id="{ED52BD3C-46F2-F311-5BCE-594F14922AED}"/>
              </a:ext>
            </a:extLst>
          </p:cNvPr>
          <p:cNvSpPr/>
          <p:nvPr/>
        </p:nvSpPr>
        <p:spPr>
          <a:xfrm>
            <a:off x="4368119" y="6244250"/>
            <a:ext cx="2182576" cy="663805"/>
          </a:xfrm>
          <a:custGeom>
            <a:avLst/>
            <a:gdLst/>
            <a:ahLst/>
            <a:cxnLst/>
            <a:rect l="l" t="t" r="r" b="b"/>
            <a:pathLst>
              <a:path w="4820039" h="1460269">
                <a:moveTo>
                  <a:pt x="0" y="0"/>
                </a:moveTo>
                <a:lnTo>
                  <a:pt x="4820039" y="0"/>
                </a:lnTo>
                <a:lnTo>
                  <a:pt x="4820039" y="1460269"/>
                </a:lnTo>
                <a:lnTo>
                  <a:pt x="0" y="1460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4000"/>
            </a:blip>
            <a:stretch>
              <a:fillRect r="-26232"/>
            </a:stretch>
          </a:blipFill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188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CE6520-8366-61B0-8959-B5E7DB1D0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ild sitting on a couch with a computer&#10;&#10;AI-generated content may be incorrect.">
            <a:extLst>
              <a:ext uri="{FF2B5EF4-FFF2-40B4-BE49-F238E27FC236}">
                <a16:creationId xmlns:a16="http://schemas.microsoft.com/office/drawing/2014/main" id="{7D466D56-749A-7B69-FE29-2B72E4B6F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2" y="605354"/>
            <a:ext cx="8192210" cy="2834886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8BEE63BA-22FA-B472-FFBE-F821EA7E50DD}"/>
              </a:ext>
            </a:extLst>
          </p:cNvPr>
          <p:cNvSpPr/>
          <p:nvPr/>
        </p:nvSpPr>
        <p:spPr>
          <a:xfrm rot="16200000">
            <a:off x="8930220" y="3596208"/>
            <a:ext cx="3144112" cy="3007363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9EECC173-E4F3-978C-F011-AEEFB228D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000"/>
                </a:solidFill>
                <a:latin typeface="Sitka Banner" panose="02000505000000020004" pitchFamily="2" charset="0"/>
              </a:rPr>
              <a:t>Rezultati</a:t>
            </a:r>
          </a:p>
        </p:txBody>
      </p:sp>
      <p:sp>
        <p:nvSpPr>
          <p:cNvPr id="8" name="Content Placeholder 35">
            <a:extLst>
              <a:ext uri="{FF2B5EF4-FFF2-40B4-BE49-F238E27FC236}">
                <a16:creationId xmlns:a16="http://schemas.microsoft.com/office/drawing/2014/main" id="{13E78EC7-74F3-18DA-0C86-63A32E07C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94" y="3806825"/>
            <a:ext cx="9779000" cy="2136775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igračke</a:t>
            </a:r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2600" dirty="0">
                <a:latin typeface="Sitka Banner" panose="02000505000000020004" pitchFamily="2" charset="0"/>
              </a:rPr>
              <a:t> 	danas obilje igračaka</a:t>
            </a:r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2600" dirty="0">
                <a:latin typeface="Sitka Banner" panose="02000505000000020004" pitchFamily="2" charset="0"/>
              </a:rPr>
              <a:t> 	brzo zasićenje i dosada</a:t>
            </a:r>
            <a:endParaRPr lang="hr-HR" sz="2200" dirty="0">
              <a:latin typeface="Sitka Banner" panose="02000505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72034-1C19-2E0F-B6BA-FE0D390506A0}"/>
              </a:ext>
            </a:extLst>
          </p:cNvPr>
          <p:cNvSpPr txBox="1"/>
          <p:nvPr/>
        </p:nvSpPr>
        <p:spPr>
          <a:xfrm>
            <a:off x="7151870" y="69703"/>
            <a:ext cx="4955696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„Da ih pustim, oni uopće ne znaju ispuniti svoje slobodno vrijeme, moraš ih stalno animirati, njima je dosadno, ajme meni šta ću sad? Pa tko se nije dosađivao!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4C9F48-9DC5-33BB-6B1A-90F37353C4FC}"/>
              </a:ext>
            </a:extLst>
          </p:cNvPr>
          <p:cNvSpPr txBox="1"/>
          <p:nvPr/>
        </p:nvSpPr>
        <p:spPr>
          <a:xfrm>
            <a:off x="8138437" y="2265347"/>
            <a:ext cx="3455178" cy="16546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„Njima valjda mozak funkcionira samo ako ih animiraš. Kao da im je malo zakočen u odnosu na naše vrijeme.”</a:t>
            </a:r>
          </a:p>
        </p:txBody>
      </p:sp>
      <p:pic>
        <p:nvPicPr>
          <p:cNvPr id="16" name="Picture 15" descr="A colorful lines and shapes&#10;&#10;AI-generated content may be incorrect.">
            <a:extLst>
              <a:ext uri="{FF2B5EF4-FFF2-40B4-BE49-F238E27FC236}">
                <a16:creationId xmlns:a16="http://schemas.microsoft.com/office/drawing/2014/main" id="{3A9F526D-CD31-D5A6-FBB1-91AC274BF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76" y="4988305"/>
            <a:ext cx="1391339" cy="15823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4B58A9-EFCB-01B5-FC59-2DB964A3CA98}"/>
              </a:ext>
            </a:extLst>
          </p:cNvPr>
          <p:cNvSpPr txBox="1"/>
          <p:nvPr/>
        </p:nvSpPr>
        <p:spPr>
          <a:xfrm>
            <a:off x="4732671" y="4620161"/>
            <a:ext cx="7056335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„Moja ima hrpu igračaka, a mi, kad smo bili djeca, najsretniji si bio kada dobiješ igračku. Za rođendane si dobivao par sitnica, a danas je to hrpa igračaka, </a:t>
            </a:r>
            <a:r>
              <a:rPr lang="pl-PL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pola ih nije ni neotvorila s rođendana i stalno je ta neka dosada doma.”</a:t>
            </a:r>
            <a:endParaRPr lang="hr-HR" sz="2000" i="1" dirty="0">
              <a:latin typeface="Sanskrit Text" panose="020B0502040204020203" pitchFamily="18" charset="0"/>
              <a:cs typeface="Sanskrit Text" panose="020B0502040204020203" pitchFamily="18" charset="0"/>
            </a:endParaRPr>
          </a:p>
        </p:txBody>
      </p:sp>
      <p:pic>
        <p:nvPicPr>
          <p:cNvPr id="4" name="Content Placeholder 22" descr="A logo with red and blue letters&#10;&#10;AI-generated content may be incorrect.">
            <a:extLst>
              <a:ext uri="{FF2B5EF4-FFF2-40B4-BE49-F238E27FC236}">
                <a16:creationId xmlns:a16="http://schemas.microsoft.com/office/drawing/2014/main" id="{F8543FB2-82D5-CB06-FE48-F93A81D67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4" y="6244250"/>
            <a:ext cx="957762" cy="613750"/>
          </a:xfrm>
          <a:prstGeom prst="rect">
            <a:avLst/>
          </a:prstGeom>
        </p:spPr>
      </p:pic>
      <p:pic>
        <p:nvPicPr>
          <p:cNvPr id="5" name="Picture 4" descr="A logo with a pink ball&#10;&#10;AI-generated content may be incorrect.">
            <a:extLst>
              <a:ext uri="{FF2B5EF4-FFF2-40B4-BE49-F238E27FC236}">
                <a16:creationId xmlns:a16="http://schemas.microsoft.com/office/drawing/2014/main" id="{080FE733-1835-ECC4-66C4-647955D3A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02" y="6162586"/>
            <a:ext cx="1574071" cy="710542"/>
          </a:xfrm>
          <a:prstGeom prst="rect">
            <a:avLst/>
          </a:prstGeom>
        </p:spPr>
      </p:pic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28555AA4-A7C1-1531-8E9E-3E442165E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70" y="6244250"/>
            <a:ext cx="869235" cy="628878"/>
          </a:xfrm>
          <a:prstGeom prst="rect">
            <a:avLst/>
          </a:prstGeom>
        </p:spPr>
      </p:pic>
      <p:sp>
        <p:nvSpPr>
          <p:cNvPr id="7" name="Freeform 22">
            <a:extLst>
              <a:ext uri="{FF2B5EF4-FFF2-40B4-BE49-F238E27FC236}">
                <a16:creationId xmlns:a16="http://schemas.microsoft.com/office/drawing/2014/main" id="{5A15AAE2-C174-BEE6-CFF3-0B06CA5FF30A}"/>
              </a:ext>
            </a:extLst>
          </p:cNvPr>
          <p:cNvSpPr/>
          <p:nvPr/>
        </p:nvSpPr>
        <p:spPr>
          <a:xfrm>
            <a:off x="4368119" y="6244250"/>
            <a:ext cx="2182576" cy="663805"/>
          </a:xfrm>
          <a:custGeom>
            <a:avLst/>
            <a:gdLst/>
            <a:ahLst/>
            <a:cxnLst/>
            <a:rect l="l" t="t" r="r" b="b"/>
            <a:pathLst>
              <a:path w="4820039" h="1460269">
                <a:moveTo>
                  <a:pt x="0" y="0"/>
                </a:moveTo>
                <a:lnTo>
                  <a:pt x="4820039" y="0"/>
                </a:lnTo>
                <a:lnTo>
                  <a:pt x="4820039" y="1460269"/>
                </a:lnTo>
                <a:lnTo>
                  <a:pt x="0" y="1460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4000"/>
            </a:blip>
            <a:stretch>
              <a:fillRect r="-26232"/>
            </a:stretch>
          </a:blipFill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243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5D98C4-4419-97CD-21FB-E3AD45A67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2DDECB-E777-9852-261D-757887362488}"/>
              </a:ext>
            </a:extLst>
          </p:cNvPr>
          <p:cNvSpPr txBox="1"/>
          <p:nvPr/>
        </p:nvSpPr>
        <p:spPr>
          <a:xfrm>
            <a:off x="330199" y="4127908"/>
            <a:ext cx="7117081" cy="16312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„…kad sam dobila gameboy, roditelji su mi rekli da ću nabiti žuljeve na palčevima jer se nisam odvajala. Znači, živjela sam, spavala, jela, išla na plažu s tim gameboyem, ali prošlo me je. Dakle, i mi smo isto imali stvari na koje smo se malo navukli.”</a:t>
            </a:r>
          </a:p>
        </p:txBody>
      </p:sp>
      <p:pic>
        <p:nvPicPr>
          <p:cNvPr id="5" name="Picture 4" descr="A clock with numbers and letters&#10;&#10;AI-generated content may be incorrect.">
            <a:extLst>
              <a:ext uri="{FF2B5EF4-FFF2-40B4-BE49-F238E27FC236}">
                <a16:creationId xmlns:a16="http://schemas.microsoft.com/office/drawing/2014/main" id="{3D171155-D8E4-EAA2-6D2B-BFBEA767F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05" y="485633"/>
            <a:ext cx="2831946" cy="4928522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61F7D533-9B0A-7DBC-BC20-3777C0446575}"/>
              </a:ext>
            </a:extLst>
          </p:cNvPr>
          <p:cNvSpPr/>
          <p:nvPr/>
        </p:nvSpPr>
        <p:spPr>
          <a:xfrm rot="16200000">
            <a:off x="8930220" y="3596208"/>
            <a:ext cx="3144112" cy="3007363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75ED992C-F02D-1298-6A20-921AEE2D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000"/>
                </a:solidFill>
                <a:latin typeface="Sitka Banner" panose="02000505000000020004" pitchFamily="2" charset="0"/>
              </a:rPr>
              <a:t>Rezultati</a:t>
            </a:r>
          </a:p>
        </p:txBody>
      </p:sp>
      <p:sp>
        <p:nvSpPr>
          <p:cNvPr id="2" name="Content Placeholder 35">
            <a:extLst>
              <a:ext uri="{FF2B5EF4-FFF2-40B4-BE49-F238E27FC236}">
                <a16:creationId xmlns:a16="http://schemas.microsoft.com/office/drawing/2014/main" id="{4DB0F259-4CD6-D111-BF95-F6CD5B841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" y="2165183"/>
            <a:ext cx="5430520" cy="3604572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digitalne tehnologije</a:t>
            </a:r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2600" dirty="0">
                <a:latin typeface="Sitka Banner" panose="02000505000000020004" pitchFamily="2" charset="0"/>
              </a:rPr>
              <a:t> 	„digitalne dadilje”</a:t>
            </a:r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2600" dirty="0">
                <a:latin typeface="Sitka Banner" panose="02000505000000020004" pitchFamily="2" charset="0"/>
              </a:rPr>
              <a:t> 	generacijski jaz ostao isti</a:t>
            </a:r>
            <a:endParaRPr lang="hr-HR" sz="2200" dirty="0">
              <a:latin typeface="Sitka Banner" panose="02000505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75675-7690-6D50-7A6D-5C0E3E729ABB}"/>
              </a:ext>
            </a:extLst>
          </p:cNvPr>
          <p:cNvSpPr txBox="1"/>
          <p:nvPr/>
        </p:nvSpPr>
        <p:spPr>
          <a:xfrm>
            <a:off x="3688541" y="571160"/>
            <a:ext cx="4045175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„I mislim da jako puno roditelja ide linijom manjeg otpora,</a:t>
            </a:r>
          </a:p>
          <a:p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samo tutnu taj mobitel da dobiju</a:t>
            </a:r>
          </a:p>
          <a:p>
            <a:r>
              <a:rPr lang="hr-HR" sz="2000" i="1" dirty="0">
                <a:latin typeface="Sanskrit Text" panose="020B0502040204020203" pitchFamily="18" charset="0"/>
                <a:cs typeface="Sanskrit Text" panose="020B0502040204020203" pitchFamily="18" charset="0"/>
              </a:rPr>
              <a:t>svoje neko vrijeme.“</a:t>
            </a:r>
          </a:p>
        </p:txBody>
      </p:sp>
      <p:pic>
        <p:nvPicPr>
          <p:cNvPr id="9" name="Picture 8" descr="A colorful lines and shapes&#10;&#10;AI-generated content may be incorrect.">
            <a:extLst>
              <a:ext uri="{FF2B5EF4-FFF2-40B4-BE49-F238E27FC236}">
                <a16:creationId xmlns:a16="http://schemas.microsoft.com/office/drawing/2014/main" id="{82520CBC-13E3-0D90-3CCB-7BBC26103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76" y="4988305"/>
            <a:ext cx="1391339" cy="1582370"/>
          </a:xfrm>
          <a:prstGeom prst="rect">
            <a:avLst/>
          </a:prstGeom>
        </p:spPr>
      </p:pic>
      <p:pic>
        <p:nvPicPr>
          <p:cNvPr id="4" name="Content Placeholder 22" descr="A logo with red and blue letters&#10;&#10;AI-generated content may be incorrect.">
            <a:extLst>
              <a:ext uri="{FF2B5EF4-FFF2-40B4-BE49-F238E27FC236}">
                <a16:creationId xmlns:a16="http://schemas.microsoft.com/office/drawing/2014/main" id="{E50BD7F9-BB03-4911-9148-791C7FC4E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4" y="6244250"/>
            <a:ext cx="957762" cy="613750"/>
          </a:xfrm>
          <a:prstGeom prst="rect">
            <a:avLst/>
          </a:prstGeom>
        </p:spPr>
      </p:pic>
      <p:pic>
        <p:nvPicPr>
          <p:cNvPr id="8" name="Picture 7" descr="A logo with a pink ball&#10;&#10;AI-generated content may be incorrect.">
            <a:extLst>
              <a:ext uri="{FF2B5EF4-FFF2-40B4-BE49-F238E27FC236}">
                <a16:creationId xmlns:a16="http://schemas.microsoft.com/office/drawing/2014/main" id="{9282DD7A-83FC-5E88-10B0-229AB349C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02" y="6162586"/>
            <a:ext cx="1574071" cy="710542"/>
          </a:xfrm>
          <a:prstGeom prst="rect">
            <a:avLst/>
          </a:prstGeom>
        </p:spPr>
      </p:pic>
      <p:pic>
        <p:nvPicPr>
          <p:cNvPr id="10" name="Picture 9" descr="A blue and white logo&#10;&#10;AI-generated content may be incorrect.">
            <a:extLst>
              <a:ext uri="{FF2B5EF4-FFF2-40B4-BE49-F238E27FC236}">
                <a16:creationId xmlns:a16="http://schemas.microsoft.com/office/drawing/2014/main" id="{2AA7C0B7-3EF8-0BED-DC39-01B777E0A9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70" y="6244250"/>
            <a:ext cx="869235" cy="628878"/>
          </a:xfrm>
          <a:prstGeom prst="rect">
            <a:avLst/>
          </a:prstGeom>
        </p:spPr>
      </p:pic>
      <p:sp>
        <p:nvSpPr>
          <p:cNvPr id="11" name="Freeform 22">
            <a:extLst>
              <a:ext uri="{FF2B5EF4-FFF2-40B4-BE49-F238E27FC236}">
                <a16:creationId xmlns:a16="http://schemas.microsoft.com/office/drawing/2014/main" id="{82791BF1-ADFD-36E9-F625-3BCF80A3B0A8}"/>
              </a:ext>
            </a:extLst>
          </p:cNvPr>
          <p:cNvSpPr/>
          <p:nvPr/>
        </p:nvSpPr>
        <p:spPr>
          <a:xfrm>
            <a:off x="4368119" y="6244250"/>
            <a:ext cx="2182576" cy="663805"/>
          </a:xfrm>
          <a:custGeom>
            <a:avLst/>
            <a:gdLst/>
            <a:ahLst/>
            <a:cxnLst/>
            <a:rect l="l" t="t" r="r" b="b"/>
            <a:pathLst>
              <a:path w="4820039" h="1460269">
                <a:moveTo>
                  <a:pt x="0" y="0"/>
                </a:moveTo>
                <a:lnTo>
                  <a:pt x="4820039" y="0"/>
                </a:lnTo>
                <a:lnTo>
                  <a:pt x="4820039" y="1460269"/>
                </a:lnTo>
                <a:lnTo>
                  <a:pt x="0" y="1460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4000"/>
            </a:blip>
            <a:stretch>
              <a:fillRect r="-26232"/>
            </a:stretch>
          </a:blipFill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08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F14F81-9133-1F38-5423-07CA05B47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24C63971-3A50-9117-A445-0B96592195DA}"/>
              </a:ext>
            </a:extLst>
          </p:cNvPr>
          <p:cNvSpPr/>
          <p:nvPr/>
        </p:nvSpPr>
        <p:spPr>
          <a:xfrm rot="16200000">
            <a:off x="8930220" y="3596208"/>
            <a:ext cx="3144112" cy="3007363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73ACF99B-55F6-457C-FD9B-7E6D0A7E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000"/>
                </a:solidFill>
                <a:latin typeface="Sitka Banner" panose="02000505000000020004" pitchFamily="2" charset="0"/>
              </a:rPr>
              <a:t>Rasprava</a:t>
            </a:r>
          </a:p>
        </p:txBody>
      </p:sp>
      <p:pic>
        <p:nvPicPr>
          <p:cNvPr id="2" name="Picture 1" descr="A colorful lines and shapes&#10;&#10;AI-generated content may be incorrect.">
            <a:extLst>
              <a:ext uri="{FF2B5EF4-FFF2-40B4-BE49-F238E27FC236}">
                <a16:creationId xmlns:a16="http://schemas.microsoft.com/office/drawing/2014/main" id="{05F933C5-2CA5-1551-A5DF-077304558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76" y="4988305"/>
            <a:ext cx="1391339" cy="1582370"/>
          </a:xfrm>
          <a:prstGeom prst="rect">
            <a:avLst/>
          </a:prstGeom>
        </p:spPr>
      </p:pic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D6C69AC3-A29F-624D-3394-2AFE6F4B2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2760" cy="435133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rezultati su u skladu s istraživanjima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trend u roditeljstvu prevelika uključenost roditelja u živote djece (Nomaguchi i Milkie, 2020)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udaljavanjem od šire obitelji i susjedstva, roditelji preuzimaju odgovornost za dobrobit djece, bez „delegiranja” (Pimentel, 2016)</a:t>
            </a:r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۞"/>
            </a:pPr>
            <a:r>
              <a:rPr lang="hr-HR" sz="3000" dirty="0">
                <a:latin typeface="Sitka Banner" panose="02000505000000020004" pitchFamily="2" charset="0"/>
              </a:rPr>
              <a:t>  roditelji strateški koriste DT u nedostatku vlastite roditeljske učinkovitosti (Chen i sur., 2020)</a:t>
            </a:r>
          </a:p>
        </p:txBody>
      </p:sp>
      <p:pic>
        <p:nvPicPr>
          <p:cNvPr id="4" name="Content Placeholder 22" descr="A logo with red and blue letters&#10;&#10;AI-generated content may be incorrect.">
            <a:extLst>
              <a:ext uri="{FF2B5EF4-FFF2-40B4-BE49-F238E27FC236}">
                <a16:creationId xmlns:a16="http://schemas.microsoft.com/office/drawing/2014/main" id="{37B41C5C-B3A4-5FD1-A7BA-8C395BA58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4" y="6244250"/>
            <a:ext cx="957762" cy="613750"/>
          </a:xfrm>
          <a:prstGeom prst="rect">
            <a:avLst/>
          </a:prstGeom>
        </p:spPr>
      </p:pic>
      <p:pic>
        <p:nvPicPr>
          <p:cNvPr id="5" name="Picture 4" descr="A logo with a pink ball&#10;&#10;AI-generated content may be incorrect.">
            <a:extLst>
              <a:ext uri="{FF2B5EF4-FFF2-40B4-BE49-F238E27FC236}">
                <a16:creationId xmlns:a16="http://schemas.microsoft.com/office/drawing/2014/main" id="{C5657D85-C501-CCFE-C7AB-A2CDD7780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02" y="6162586"/>
            <a:ext cx="1574071" cy="710542"/>
          </a:xfrm>
          <a:prstGeom prst="rect">
            <a:avLst/>
          </a:prstGeom>
        </p:spPr>
      </p:pic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3E0024BC-D1E4-4C93-5B76-D7AC4B3683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70" y="6244250"/>
            <a:ext cx="869235" cy="628878"/>
          </a:xfrm>
          <a:prstGeom prst="rect">
            <a:avLst/>
          </a:prstGeom>
        </p:spPr>
      </p:pic>
      <p:sp>
        <p:nvSpPr>
          <p:cNvPr id="7" name="Freeform 22">
            <a:extLst>
              <a:ext uri="{FF2B5EF4-FFF2-40B4-BE49-F238E27FC236}">
                <a16:creationId xmlns:a16="http://schemas.microsoft.com/office/drawing/2014/main" id="{7B8109D5-C53E-8427-20CD-B3DEC71F1DCB}"/>
              </a:ext>
            </a:extLst>
          </p:cNvPr>
          <p:cNvSpPr/>
          <p:nvPr/>
        </p:nvSpPr>
        <p:spPr>
          <a:xfrm>
            <a:off x="4368119" y="6244250"/>
            <a:ext cx="2182576" cy="663805"/>
          </a:xfrm>
          <a:custGeom>
            <a:avLst/>
            <a:gdLst/>
            <a:ahLst/>
            <a:cxnLst/>
            <a:rect l="l" t="t" r="r" b="b"/>
            <a:pathLst>
              <a:path w="4820039" h="1460269">
                <a:moveTo>
                  <a:pt x="0" y="0"/>
                </a:moveTo>
                <a:lnTo>
                  <a:pt x="4820039" y="0"/>
                </a:lnTo>
                <a:lnTo>
                  <a:pt x="4820039" y="1460269"/>
                </a:lnTo>
                <a:lnTo>
                  <a:pt x="0" y="14602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4000"/>
            </a:blip>
            <a:stretch>
              <a:fillRect r="-26232"/>
            </a:stretch>
          </a:blipFill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3045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878</Words>
  <Application>Microsoft Office PowerPoint</Application>
  <PresentationFormat>Široki zaslon</PresentationFormat>
  <Paragraphs>81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0" baseType="lpstr">
      <vt:lpstr>Aptos</vt:lpstr>
      <vt:lpstr>Arial</vt:lpstr>
      <vt:lpstr>Bodoni MT</vt:lpstr>
      <vt:lpstr>Calibri</vt:lpstr>
      <vt:lpstr>Calibri Light</vt:lpstr>
      <vt:lpstr>Sanskrit Text</vt:lpstr>
      <vt:lpstr>Sitka Banner</vt:lpstr>
      <vt:lpstr>Office Theme</vt:lpstr>
      <vt:lpstr>“NEMA  TE  NEKE  SLOBODE  KOJU  SMO  MI IMALI  KAD  SMO ODRASTALI ...”    percepcija razlika u roditeljstvu nekad i danas</vt:lpstr>
      <vt:lpstr>Uvod</vt:lpstr>
      <vt:lpstr>Trenutno istraživanje</vt:lpstr>
      <vt:lpstr>Sudionici</vt:lpstr>
      <vt:lpstr>Rezultati </vt:lpstr>
      <vt:lpstr>Rezultati</vt:lpstr>
      <vt:lpstr>Rezultati</vt:lpstr>
      <vt:lpstr>Rezultati</vt:lpstr>
      <vt:lpstr>Rasprava</vt:lpstr>
      <vt:lpstr>Rasprava</vt:lpstr>
      <vt:lpstr>Ograničenja i preporuke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Lana Lučić</dc:creator>
  <cp:lastModifiedBy>Marina Kotrla Topić</cp:lastModifiedBy>
  <cp:revision>7</cp:revision>
  <dcterms:created xsi:type="dcterms:W3CDTF">2025-05-07T19:12:04Z</dcterms:created>
  <dcterms:modified xsi:type="dcterms:W3CDTF">2025-06-02T10:31:02Z</dcterms:modified>
</cp:coreProperties>
</file>