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7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18C11-90C8-D41E-99AD-F95CF8E636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F0C92B-F4F1-5759-72FC-55256BEEA6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E06BF2-1826-2C36-84E9-774B783D6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76BCB-DAC3-4385-B57E-C2C213061FA0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1B84CC-B894-3E80-9949-F39FE8004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1A10B9-5F5F-9D34-B2AE-1751D08D7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F6F89-6B96-4647-BC01-CE7A1AB22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289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60294-DED5-CF7B-04C5-414C4B783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DE37F2-41AD-95B6-344E-07D5C7FE93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D85EC-A90D-0720-EE88-FC0207303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76BCB-DAC3-4385-B57E-C2C213061FA0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A66494-CF9D-F927-77EA-F7507A71F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3039B2-78B5-0247-AD81-CA54C08F5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F6F89-6B96-4647-BC01-CE7A1AB22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369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C0BE3C-6A04-A715-3CEB-134E97363D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70C272-52D6-D9F8-9B65-DD9CBDA025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E742E5-A710-1097-9CAE-4FC192322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76BCB-DAC3-4385-B57E-C2C213061FA0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DAFC75-9489-B140-6047-A7F10B9CD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9B0CFA-0945-CC1E-0FBB-BB48C8E6D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F6F89-6B96-4647-BC01-CE7A1AB22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607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79BFE-112B-FB3A-725F-3E6D6A4DF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1BB8A-B10B-7216-FBF5-A67DA82759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779361-5BA4-6DB0-8BC7-F95A6B6EE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76BCB-DAC3-4385-B57E-C2C213061FA0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6A6691-F6F1-4C25-B672-32452B3EE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59267C-9617-190C-645D-32314EE79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F6F89-6B96-4647-BC01-CE7A1AB22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F9E7D-C049-4120-5149-066EB5CC3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2C65F-0618-3B89-A908-5FE64B8F0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0BB937-CA21-1BD1-9BB0-7CDA72242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76BCB-DAC3-4385-B57E-C2C213061FA0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AB48E4-3D03-D0DD-D4E2-7E07210EF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140A52-DED0-1492-50C0-DA484848D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F6F89-6B96-4647-BC01-CE7A1AB22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883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680E8-8BAB-B625-4C5C-E8F092E17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B4CA1A-5923-E53B-6FEB-BB326195B7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DF87C2-9515-9A63-21BB-CE7B5033E3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B59C28-92E5-DC97-9387-C574821E7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76BCB-DAC3-4385-B57E-C2C213061FA0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D08214-4ECB-B6A2-AE80-4EC1545F3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337DB1-09B5-770B-2957-A63F019D6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F6F89-6B96-4647-BC01-CE7A1AB22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766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41BAA-4C1E-597A-5A1D-995845834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3615D4-4147-294E-1EAE-869032C00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3E5D4A-1159-A32E-A792-5EAD19F0BE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C717A9-7E57-87D5-3C85-E1D161C79C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B516AD-6C74-F969-1713-5D8324539D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6DBDCA-E01D-52CB-31C6-CCF6A9323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76BCB-DAC3-4385-B57E-C2C213061FA0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C41DBB-1ED3-3B66-7F6B-945F8EB74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E641F0A-4C6C-0ACF-E39F-09FB4C7E3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F6F89-6B96-4647-BC01-CE7A1AB22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16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201B7-5289-110E-2BC7-8F6535809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44AFD9-48D8-27C1-1991-20963438A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76BCB-DAC3-4385-B57E-C2C213061FA0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07B37C-73BF-EB41-7967-606F3C3EC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8AB791-B755-99F5-893A-29D52A8D4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F6F89-6B96-4647-BC01-CE7A1AB22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026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8DC33-3E7C-EA0A-437C-58573E9C9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76BCB-DAC3-4385-B57E-C2C213061FA0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3E1E37-799B-37D7-E080-9E096C19C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262975-CD85-0B50-04C6-AEC29FB95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F6F89-6B96-4647-BC01-CE7A1AB22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769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F5BBC-B5C3-268D-68E2-19186E14C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0133B3-40D8-8484-C87D-B7B097C633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FB54F1-E109-50E3-FB6F-E9FBEE9AC5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BEAB36-1770-C61A-8773-4541D57E5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76BCB-DAC3-4385-B57E-C2C213061FA0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B25FE3-7AAD-BCA2-152E-BCA9CA737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F94F39-7A03-3CF3-E9F4-087CFD1B5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F6F89-6B96-4647-BC01-CE7A1AB22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373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1346E-5189-8060-07ED-741781862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A3CFCC-3DCD-FE07-3A0C-A6C3A65DF7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50E72B-5685-2807-A65E-BED0FF45F9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C86D95-F515-A72B-0121-EA301CFBE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76BCB-DAC3-4385-B57E-C2C213061FA0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6E708C-C0AB-C9A5-9000-F9D5314D1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208193-CB65-EED4-EFC3-22D5CDF65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F6F89-6B96-4647-BC01-CE7A1AB22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270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99CBEA-6533-6481-E817-9C42781C0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273506-8663-B729-55DA-15278BF46B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73FC29-0A20-4D9C-88AD-129E080BD3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76BCB-DAC3-4385-B57E-C2C213061FA0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C3F381-98B2-1FCC-0AAC-E8756C9B82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92449F-1ACA-61A7-9FB8-11CA4FEC68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F6F89-6B96-4647-BC01-CE7A1AB22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363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forrt.org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help.osf.io/article/229-select-a-registration-templat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osf.io/registries/osf/new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2FE83FD-70A2-DF71-4DF9-B9A002BDEBBE}"/>
              </a:ext>
            </a:extLst>
          </p:cNvPr>
          <p:cNvSpPr/>
          <p:nvPr/>
        </p:nvSpPr>
        <p:spPr>
          <a:xfrm>
            <a:off x="-65103" y="5273247"/>
            <a:ext cx="12192000" cy="15847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029" name="Picture 5" descr="Preregistration - PLOS">
            <a:extLst>
              <a:ext uri="{FF2B5EF4-FFF2-40B4-BE49-F238E27FC236}">
                <a16:creationId xmlns:a16="http://schemas.microsoft.com/office/drawing/2014/main" id="{A1D4E8D6-5DA0-F9A2-4B1D-A339A56F8E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805" y="2668588"/>
            <a:ext cx="9753600" cy="2533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EFE8A41-D71D-F417-4B4A-3F41A581A0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9405" y="28098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hr-HR" dirty="0">
                <a:solidFill>
                  <a:schemeClr val="bg1"/>
                </a:solidFill>
              </a:rPr>
              <a:t>Što</a:t>
            </a:r>
            <a:r>
              <a:rPr lang="en-US" dirty="0">
                <a:solidFill>
                  <a:schemeClr val="bg1"/>
                </a:solidFill>
              </a:rPr>
              <a:t> je to </a:t>
            </a:r>
            <a:r>
              <a:rPr lang="en-US" dirty="0" err="1">
                <a:solidFill>
                  <a:schemeClr val="bg1"/>
                </a:solidFill>
              </a:rPr>
              <a:t>predregistracija</a:t>
            </a:r>
            <a:r>
              <a:rPr lang="hr-HR" dirty="0">
                <a:solidFill>
                  <a:schemeClr val="bg1"/>
                </a:solidFill>
              </a:rPr>
              <a:t>?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Statističko-filozofsko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opravdanje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najbolje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prakse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kritika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113C24-AE6F-CF20-8EBD-A7717336AF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46741" y="5406411"/>
            <a:ext cx="3980156" cy="1655762"/>
          </a:xfrm>
        </p:spPr>
        <p:txBody>
          <a:bodyPr/>
          <a:lstStyle/>
          <a:p>
            <a:pPr algn="l"/>
            <a:r>
              <a:rPr lang="hr-HR" dirty="0"/>
              <a:t>Ivan Flis </a:t>
            </a:r>
          </a:p>
          <a:p>
            <a:pPr algn="l"/>
            <a:r>
              <a:rPr lang="hr-HR" dirty="0"/>
              <a:t>Odsjek za kognitivne znanosti </a:t>
            </a:r>
          </a:p>
          <a:p>
            <a:pPr algn="l"/>
            <a:r>
              <a:rPr lang="hr-HR" dirty="0"/>
              <a:t>Filozofski fakultet u Rijeci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167ED61-2B61-75E3-AB3C-3698A8AD87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008" y="5747486"/>
            <a:ext cx="2031359" cy="973610"/>
          </a:xfrm>
          <a:prstGeom prst="rect">
            <a:avLst/>
          </a:prstGeom>
        </p:spPr>
      </p:pic>
      <p:pic>
        <p:nvPicPr>
          <p:cNvPr id="1027" name="Picture 3" descr="Cognitive Sciences Rijeka (@RiCogSci) / X">
            <a:extLst>
              <a:ext uri="{FF2B5EF4-FFF2-40B4-BE49-F238E27FC236}">
                <a16:creationId xmlns:a16="http://schemas.microsoft.com/office/drawing/2014/main" id="{8132D5F6-0F47-C62E-66B9-43E395782E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2292" y="5676663"/>
            <a:ext cx="1115255" cy="1115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65881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51C99-7FFD-27DB-DFF7-7EB2D01EB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019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hr-HR" sz="3600" b="1" dirty="0"/>
              <a:t>U slučaju da se niste susreli s literaturom o replikacijskoj krizi, neki klasični tekstovi: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684E5D-82FD-541F-B469-1A5995175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2008187"/>
            <a:ext cx="11582400" cy="4713288"/>
          </a:xfrm>
        </p:spPr>
        <p:txBody>
          <a:bodyPr>
            <a:normAutofit/>
          </a:bodyPr>
          <a:lstStyle/>
          <a:p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Open Science Collaboration. (2015). Estimating the reproducibility of psychological science. </a:t>
            </a:r>
            <a:r>
              <a:rPr lang="en-US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Science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US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349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(6251), aac4716.</a:t>
            </a:r>
            <a:endParaRPr lang="hr-HR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Simmons, J. P., Nelson, L. D., &amp;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Simonsohn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U. (2011). False-positive psychology: Undisclosed flexibility in data collection and analysis allows presenting anything as significant. </a:t>
            </a:r>
            <a:r>
              <a:rPr lang="en-US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Psychological science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US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22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(11), 1359-1366.</a:t>
            </a:r>
            <a:endParaRPr lang="hr-HR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r>
              <a:rPr lang="en-US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Munafò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M. R., Nosek, B. A., Bishop, D. V., Button, K. S., Chambers, C. D.,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Percie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du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Sert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N., ... &amp; Ioannidis, J. (2017). A manifesto for reproducible science. </a:t>
            </a:r>
            <a:r>
              <a:rPr lang="en-US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Nature human </a:t>
            </a:r>
            <a:r>
              <a:rPr lang="en-US" b="0" i="1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behaviour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US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(1), 1-9.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783938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CF381-9EDB-59AF-C4AA-3CA41A86D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Što kažu kritičari </a:t>
            </a:r>
            <a:r>
              <a:rPr lang="hr-HR" b="1" dirty="0" err="1"/>
              <a:t>predregistracije</a:t>
            </a:r>
            <a:r>
              <a:rPr lang="hr-HR" b="1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0FD6A-A022-1BD0-1631-C5DAAE033D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5082"/>
            <a:ext cx="10515600" cy="4351338"/>
          </a:xfrm>
        </p:spPr>
        <p:txBody>
          <a:bodyPr>
            <a:normAutofit/>
          </a:bodyPr>
          <a:lstStyle/>
          <a:p>
            <a:r>
              <a:rPr lang="hr-HR" dirty="0"/>
              <a:t>Duboko (statističko-filozofsko opravdanje) za uvođenje </a:t>
            </a:r>
            <a:r>
              <a:rPr lang="hr-HR" dirty="0" err="1"/>
              <a:t>predregistracije</a:t>
            </a:r>
            <a:r>
              <a:rPr lang="hr-HR" dirty="0"/>
              <a:t> je razlikovanje </a:t>
            </a:r>
            <a:r>
              <a:rPr lang="hr-HR" dirty="0" err="1"/>
              <a:t>konfirmatornog</a:t>
            </a:r>
            <a:r>
              <a:rPr lang="hr-HR" dirty="0"/>
              <a:t> od </a:t>
            </a:r>
            <a:r>
              <a:rPr lang="hr-HR" dirty="0" err="1"/>
              <a:t>eksploratornog</a:t>
            </a:r>
            <a:r>
              <a:rPr lang="hr-HR" dirty="0"/>
              <a:t> istraživanja</a:t>
            </a:r>
          </a:p>
          <a:p>
            <a:r>
              <a:rPr lang="hr-HR" dirty="0"/>
              <a:t>Opravdane kritike se svode na to možemo li zaista razlikovati te dvije vrste istraživanja ili su te razlike često suptilnije</a:t>
            </a:r>
          </a:p>
          <a:p>
            <a:r>
              <a:rPr lang="hr-HR" dirty="0"/>
              <a:t>Možemo li „spasiti” </a:t>
            </a:r>
            <a:r>
              <a:rPr lang="hr-HR" dirty="0" err="1"/>
              <a:t>frekventističko</a:t>
            </a:r>
            <a:r>
              <a:rPr lang="hr-HR" dirty="0"/>
              <a:t> testiranje </a:t>
            </a:r>
            <a:r>
              <a:rPr lang="hr-HR" dirty="0" err="1"/>
              <a:t>nul</a:t>
            </a:r>
            <a:r>
              <a:rPr lang="hr-HR" dirty="0"/>
              <a:t> hipoteza kao </a:t>
            </a:r>
            <a:r>
              <a:rPr lang="hr-HR" dirty="0" err="1"/>
              <a:t>inferencijalnu</a:t>
            </a:r>
            <a:r>
              <a:rPr lang="hr-HR" dirty="0"/>
              <a:t> strategiju o kojoj ovise sve naše kvantificirane discipline pomoću boljih nacrta, većih uzoraka i povećanja transparentnosti?</a:t>
            </a:r>
          </a:p>
          <a:p>
            <a:r>
              <a:rPr lang="hr-HR" dirty="0"/>
              <a:t>Za neke od najboljih kritika, preporučam čitati istraživanja Berne </a:t>
            </a:r>
            <a:r>
              <a:rPr lang="hr-HR" dirty="0" err="1"/>
              <a:t>Devezer</a:t>
            </a:r>
            <a:r>
              <a:rPr lang="hr-HR" dirty="0"/>
              <a:t>, Danielle Navarro, Uljane </a:t>
            </a:r>
            <a:r>
              <a:rPr lang="hr-HR" dirty="0" err="1"/>
              <a:t>Feest</a:t>
            </a:r>
            <a:r>
              <a:rPr lang="hr-HR" dirty="0"/>
              <a:t> i Iris van </a:t>
            </a:r>
            <a:r>
              <a:rPr lang="hr-HR" dirty="0" err="1"/>
              <a:t>Rooij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694818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Preregistration - PLOS">
            <a:extLst>
              <a:ext uri="{FF2B5EF4-FFF2-40B4-BE49-F238E27FC236}">
                <a16:creationId xmlns:a16="http://schemas.microsoft.com/office/drawing/2014/main" id="{A375ABC3-3A1A-AE64-CC1F-6FEF8AC29E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955" y="1144588"/>
            <a:ext cx="9753600" cy="2533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5A49DE5-C3DA-BF5A-BCC0-9635E06F48B1}"/>
              </a:ext>
            </a:extLst>
          </p:cNvPr>
          <p:cNvSpPr txBox="1"/>
          <p:nvPr/>
        </p:nvSpPr>
        <p:spPr>
          <a:xfrm>
            <a:off x="1004887" y="4149586"/>
            <a:ext cx="10410826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Za više o </a:t>
            </a:r>
            <a:r>
              <a:rPr lang="hr-HR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predregistraciji</a:t>
            </a:r>
            <a:r>
              <a:rPr lang="hr-H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metodološkoj reformi i kritici te reforme na hrvatskom, vidi: </a:t>
            </a:r>
          </a:p>
          <a:p>
            <a:r>
              <a:rPr lang="hr-HR" dirty="0">
                <a:solidFill>
                  <a:srgbClr val="222222"/>
                </a:solidFill>
                <a:latin typeface="Arial" panose="020B0604020202020204" pitchFamily="34" charset="0"/>
              </a:rPr>
              <a:t>	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Flis, I. (2023).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Znanstvena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reforma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replikacijska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kriza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u </a:t>
            </a:r>
            <a:r>
              <a:rPr lang="en-US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psihologiji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 </a:t>
            </a:r>
            <a:r>
              <a:rPr lang="hr-H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Psihologijske 	teme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US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32</a:t>
            </a:r>
            <a:r>
              <a:rPr 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(2), 227-256.</a:t>
            </a:r>
            <a:endParaRPr lang="hr-HR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endParaRPr lang="hr-HR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endParaRPr lang="hr-HR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r>
              <a:rPr lang="hr-HR" dirty="0">
                <a:solidFill>
                  <a:srgbClr val="222222"/>
                </a:solidFill>
                <a:latin typeface="Arial" panose="020B0604020202020204" pitchFamily="34" charset="0"/>
              </a:rPr>
              <a:t>Za definicije i linkove u literaturu o ovim temama, vidi Framework for Open </a:t>
            </a:r>
            <a:r>
              <a:rPr lang="hr-HR" dirty="0" err="1">
                <a:solidFill>
                  <a:srgbClr val="222222"/>
                </a:solidFill>
                <a:latin typeface="Arial" panose="020B0604020202020204" pitchFamily="34" charset="0"/>
              </a:rPr>
              <a:t>and</a:t>
            </a:r>
            <a:r>
              <a:rPr lang="hr-HR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hr-HR" dirty="0" err="1">
                <a:solidFill>
                  <a:srgbClr val="222222"/>
                </a:solidFill>
                <a:latin typeface="Arial" panose="020B0604020202020204" pitchFamily="34" charset="0"/>
              </a:rPr>
              <a:t>Reproducible</a:t>
            </a:r>
            <a:r>
              <a:rPr lang="hr-HR" dirty="0">
                <a:solidFill>
                  <a:srgbClr val="222222"/>
                </a:solidFill>
                <a:latin typeface="Arial" panose="020B0604020202020204" pitchFamily="34" charset="0"/>
              </a:rPr>
              <a:t> Research Training: </a:t>
            </a:r>
            <a:r>
              <a:rPr lang="hr-HR" dirty="0">
                <a:solidFill>
                  <a:srgbClr val="222222"/>
                </a:solidFill>
                <a:latin typeface="Arial" panose="020B0604020202020204" pitchFamily="34" charset="0"/>
                <a:hlinkClick r:id="rId3"/>
              </a:rPr>
              <a:t>https://forrt.org/</a:t>
            </a:r>
            <a:r>
              <a:rPr lang="hr-HR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67312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54002-7D9E-47B0-314B-1EAF42F27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Što je </a:t>
            </a:r>
            <a:r>
              <a:rPr lang="hr-HR" dirty="0" err="1"/>
              <a:t>predregistracija</a:t>
            </a:r>
            <a:r>
              <a:rPr lang="hr-HR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C2F33D-82C1-8295-79A4-94A8CE260D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hr-HR" dirty="0" err="1"/>
              <a:t>Predregistracija</a:t>
            </a:r>
            <a:r>
              <a:rPr lang="hr-HR" dirty="0"/>
              <a:t> je objavljivanje plana istraživanja, koji uključuje definirana istraživačka pitanja i hipoteze, nacrt, plan analize podataka prije nego su podaci prikupljeni ili proučavani. Takav </a:t>
            </a:r>
            <a:r>
              <a:rPr lang="hr-HR" b="1" dirty="0" err="1">
                <a:solidFill>
                  <a:srgbClr val="C00000"/>
                </a:solidFill>
              </a:rPr>
              <a:t>predregistracijski</a:t>
            </a:r>
            <a:r>
              <a:rPr lang="hr-HR" b="1" dirty="0">
                <a:solidFill>
                  <a:srgbClr val="C00000"/>
                </a:solidFill>
              </a:rPr>
              <a:t> dokument </a:t>
            </a:r>
            <a:r>
              <a:rPr lang="hr-HR" dirty="0"/>
              <a:t>je datiran i najčešće objavljen na neovisnom mjestu (npr. </a:t>
            </a:r>
            <a:r>
              <a:rPr lang="hr-HR" b="1" dirty="0">
                <a:solidFill>
                  <a:srgbClr val="C00000"/>
                </a:solidFill>
              </a:rPr>
              <a:t>repozitoriju</a:t>
            </a:r>
            <a:r>
              <a:rPr lang="hr-HR" dirty="0"/>
              <a:t>) tako da se može javno dijeliti s drugim. </a:t>
            </a:r>
            <a:r>
              <a:rPr lang="hr-HR" dirty="0" err="1"/>
              <a:t>Predregistracija</a:t>
            </a:r>
            <a:r>
              <a:rPr lang="hr-HR" dirty="0"/>
              <a:t> omogućuje transparentnu dokumentaciju toga što je bilo planirano u datom trenutku te omogućuje </a:t>
            </a:r>
            <a:r>
              <a:rPr lang="hr-HR" b="1" dirty="0">
                <a:solidFill>
                  <a:srgbClr val="C00000"/>
                </a:solidFill>
              </a:rPr>
              <a:t>čitateljima da sami procjene </a:t>
            </a:r>
            <a:r>
              <a:rPr lang="hr-HR" dirty="0"/>
              <a:t>koje su se promjene uvele kasnije. Što je detaljnija </a:t>
            </a:r>
            <a:r>
              <a:rPr lang="hr-HR" dirty="0" err="1"/>
              <a:t>predregistracija</a:t>
            </a:r>
            <a:r>
              <a:rPr lang="hr-HR" dirty="0"/>
              <a:t>, to bolje čitatelji mogu procijeniti takve promjene i shodno njima </a:t>
            </a:r>
            <a:r>
              <a:rPr lang="hr-HR" b="1" dirty="0">
                <a:solidFill>
                  <a:srgbClr val="C00000"/>
                </a:solidFill>
              </a:rPr>
              <a:t>opravdanost provedenih analiza</a:t>
            </a:r>
            <a:r>
              <a:rPr lang="hr-HR" dirty="0"/>
              <a:t>. </a:t>
            </a:r>
            <a:r>
              <a:rPr lang="hr-HR" dirty="0" err="1"/>
              <a:t>Predregistracijom</a:t>
            </a:r>
            <a:r>
              <a:rPr lang="hr-HR" dirty="0"/>
              <a:t> želimo jasno razlučiti </a:t>
            </a:r>
            <a:r>
              <a:rPr lang="hr-HR" b="1" dirty="0" err="1">
                <a:solidFill>
                  <a:srgbClr val="C00000"/>
                </a:solidFill>
              </a:rPr>
              <a:t>konfirmatorno</a:t>
            </a:r>
            <a:r>
              <a:rPr lang="hr-HR" b="1" dirty="0">
                <a:solidFill>
                  <a:srgbClr val="C00000"/>
                </a:solidFill>
              </a:rPr>
              <a:t> od </a:t>
            </a:r>
            <a:r>
              <a:rPr lang="hr-HR" b="1" dirty="0" err="1">
                <a:solidFill>
                  <a:srgbClr val="C00000"/>
                </a:solidFill>
              </a:rPr>
              <a:t>eksploratornog</a:t>
            </a:r>
            <a:r>
              <a:rPr lang="hr-HR" b="1" dirty="0">
                <a:solidFill>
                  <a:srgbClr val="C00000"/>
                </a:solidFill>
              </a:rPr>
              <a:t> istraživanja</a:t>
            </a:r>
            <a:r>
              <a:rPr lang="hr-HR" dirty="0"/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A14EA7C-B68E-FE65-6F30-C37D0A012FA4}"/>
              </a:ext>
            </a:extLst>
          </p:cNvPr>
          <p:cNvSpPr txBox="1"/>
          <p:nvPr/>
        </p:nvSpPr>
        <p:spPr>
          <a:xfrm>
            <a:off x="129309" y="631190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dirty="0"/>
              <a:t>https://forrt.org/glossary/english/preregistration/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E3661244-026A-E665-3D3F-ED660BCAD8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90609" y="365125"/>
            <a:ext cx="3716770" cy="1176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515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23F9A-D676-E677-3CB6-33EA1A969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8325"/>
            <a:ext cx="10515600" cy="1325563"/>
          </a:xfrm>
        </p:spPr>
        <p:txBody>
          <a:bodyPr/>
          <a:lstStyle/>
          <a:p>
            <a:r>
              <a:rPr lang="hr-HR" b="1" dirty="0"/>
              <a:t>Struktura predavanja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A64BBB-9C73-9751-3835-43D00B70FB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3558"/>
            <a:ext cx="10515600" cy="2570884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Kako (izgleda </a:t>
            </a:r>
            <a:r>
              <a:rPr lang="hr-HR" dirty="0" err="1"/>
              <a:t>predregistracijski</a:t>
            </a:r>
            <a:r>
              <a:rPr lang="hr-HR" dirty="0"/>
              <a:t> dokument)?</a:t>
            </a:r>
          </a:p>
          <a:p>
            <a:pPr marL="0" indent="0">
              <a:buNone/>
            </a:pPr>
            <a:r>
              <a:rPr lang="hr-HR" dirty="0"/>
              <a:t>Gdje (pohraniti </a:t>
            </a:r>
            <a:r>
              <a:rPr lang="hr-HR" dirty="0" err="1"/>
              <a:t>predregistraciju</a:t>
            </a:r>
            <a:r>
              <a:rPr lang="hr-HR" dirty="0"/>
              <a:t>)?</a:t>
            </a:r>
          </a:p>
          <a:p>
            <a:pPr marL="0" indent="0">
              <a:buNone/>
            </a:pPr>
            <a:r>
              <a:rPr lang="hr-HR" dirty="0"/>
              <a:t>Zašto (radimo </a:t>
            </a:r>
            <a:r>
              <a:rPr lang="hr-HR" dirty="0" err="1"/>
              <a:t>predregistracije</a:t>
            </a:r>
            <a:r>
              <a:rPr lang="hr-HR" dirty="0"/>
              <a:t>)?</a:t>
            </a:r>
          </a:p>
          <a:p>
            <a:pPr marL="0" indent="0">
              <a:buNone/>
            </a:pPr>
            <a:r>
              <a:rPr lang="hr-HR" dirty="0"/>
              <a:t>Zbog čega (su istraživači zaključili da je inovacija potrebna)?</a:t>
            </a:r>
          </a:p>
          <a:p>
            <a:pPr marL="0" indent="0">
              <a:buNone/>
            </a:pPr>
            <a:r>
              <a:rPr lang="hr-HR" dirty="0"/>
              <a:t>Što (kažu kritičari </a:t>
            </a:r>
            <a:r>
              <a:rPr lang="hr-HR" dirty="0" err="1"/>
              <a:t>predregistracija</a:t>
            </a:r>
            <a:r>
              <a:rPr lang="hr-HR" dirty="0"/>
              <a:t>)?</a:t>
            </a:r>
          </a:p>
        </p:txBody>
      </p:sp>
    </p:spTree>
    <p:extLst>
      <p:ext uri="{BB962C8B-B14F-4D97-AF65-F5344CB8AC3E}">
        <p14:creationId xmlns:p14="http://schemas.microsoft.com/office/powerpoint/2010/main" val="2621607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F8CEA-39C9-C18A-875D-C5AA163CD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700588"/>
          </a:xfrm>
        </p:spPr>
        <p:txBody>
          <a:bodyPr>
            <a:normAutofit fontScale="92500" lnSpcReduction="20000"/>
          </a:bodyPr>
          <a:lstStyle/>
          <a:p>
            <a:r>
              <a:rPr lang="hr-HR" dirty="0"/>
              <a:t>Sastoji se od cjelokupnog metodološko-statističkog plana istraživanja koje planiramo provesti (zamislite test iz praktikuma bez podataka, uvoda, i rasprave): problem, hipoteze, nacrt, planirane analize.</a:t>
            </a:r>
          </a:p>
          <a:p>
            <a:r>
              <a:rPr lang="hr-HR" dirty="0"/>
              <a:t>Što detaljniji, to bolji (uzorkovanje, izračun statističke snage, </a:t>
            </a:r>
            <a:r>
              <a:rPr lang="hr-HR" dirty="0" err="1"/>
              <a:t>stopping</a:t>
            </a:r>
            <a:r>
              <a:rPr lang="hr-HR" dirty="0"/>
              <a:t> </a:t>
            </a:r>
            <a:r>
              <a:rPr lang="hr-HR" dirty="0" err="1"/>
              <a:t>rule</a:t>
            </a:r>
            <a:r>
              <a:rPr lang="hr-HR" dirty="0"/>
              <a:t>, transformacije varijabli, opis planiranih statističkih modela, </a:t>
            </a:r>
            <a:r>
              <a:rPr lang="hr-HR" dirty="0" err="1"/>
              <a:t>kovarijata</a:t>
            </a:r>
            <a:r>
              <a:rPr lang="hr-HR" dirty="0"/>
              <a:t>, jednosmjerni/dvosmjerni testovi, kontroliranje za višestruke usporedbe…)</a:t>
            </a:r>
          </a:p>
          <a:p>
            <a:r>
              <a:rPr lang="hr-HR" dirty="0"/>
              <a:t>Kada počnete pripremati prvu </a:t>
            </a:r>
            <a:r>
              <a:rPr lang="hr-HR" dirty="0" err="1"/>
              <a:t>predregistraciju</a:t>
            </a:r>
            <a:r>
              <a:rPr lang="hr-HR" dirty="0"/>
              <a:t>, vidjet ćete koliko je teško predvidjeti što ćete raditi nakon prikupljanja podataka (posebno s analizama)</a:t>
            </a:r>
          </a:p>
          <a:p>
            <a:r>
              <a:rPr lang="hr-HR" dirty="0"/>
              <a:t>Kasnije analize mogu odskakati od predviđenih, ali to treba biti jasno naznačeno!</a:t>
            </a:r>
          </a:p>
          <a:p>
            <a:r>
              <a:rPr lang="hr-HR" dirty="0"/>
              <a:t>Primjeri </a:t>
            </a:r>
            <a:r>
              <a:rPr lang="hr-HR" dirty="0" err="1"/>
              <a:t>predregistracijskih</a:t>
            </a:r>
            <a:r>
              <a:rPr lang="hr-HR" dirty="0"/>
              <a:t> formulara: </a:t>
            </a:r>
            <a:r>
              <a:rPr lang="hr-HR" dirty="0">
                <a:hlinkClick r:id="rId2"/>
              </a:rPr>
              <a:t>https://help.osf.io/article/229-select-a-registration-template</a:t>
            </a:r>
            <a:r>
              <a:rPr lang="hr-HR" dirty="0"/>
              <a:t>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C4B0D69-63AC-22B9-1906-C930E9AF2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715250" cy="1325563"/>
          </a:xfrm>
        </p:spPr>
        <p:txBody>
          <a:bodyPr/>
          <a:lstStyle/>
          <a:p>
            <a:r>
              <a:rPr lang="hr-HR" dirty="0"/>
              <a:t>Kako izgleda </a:t>
            </a:r>
            <a:r>
              <a:rPr lang="hr-HR" dirty="0" err="1"/>
              <a:t>predregistracija</a:t>
            </a:r>
            <a:r>
              <a:rPr lang="hr-HR" dirty="0"/>
              <a:t>? (1)</a:t>
            </a:r>
          </a:p>
        </p:txBody>
      </p:sp>
    </p:spTree>
    <p:extLst>
      <p:ext uri="{BB962C8B-B14F-4D97-AF65-F5344CB8AC3E}">
        <p14:creationId xmlns:p14="http://schemas.microsoft.com/office/powerpoint/2010/main" val="3890218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13239-9818-EA67-409A-5B47C9BB7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685145" cy="1325563"/>
          </a:xfrm>
        </p:spPr>
        <p:txBody>
          <a:bodyPr>
            <a:normAutofit/>
          </a:bodyPr>
          <a:lstStyle/>
          <a:p>
            <a:r>
              <a:rPr lang="hr-HR" dirty="0"/>
              <a:t>Kako izgleda </a:t>
            </a:r>
            <a:r>
              <a:rPr lang="hr-HR" dirty="0" err="1"/>
              <a:t>predregistracija</a:t>
            </a:r>
            <a:r>
              <a:rPr lang="hr-HR" dirty="0"/>
              <a:t>?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6D504F-75FA-C39A-F92F-60D2AEE93C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7581" y="2093912"/>
            <a:ext cx="4186382" cy="3087688"/>
          </a:xfrm>
        </p:spPr>
        <p:txBody>
          <a:bodyPr/>
          <a:lstStyle/>
          <a:p>
            <a:r>
              <a:rPr lang="hr-HR" dirty="0"/>
              <a:t>U slučaju da časopis predviđa </a:t>
            </a:r>
            <a:r>
              <a:rPr lang="hr-HR" dirty="0" err="1"/>
              <a:t>predregistracije</a:t>
            </a:r>
            <a:r>
              <a:rPr lang="hr-HR" dirty="0"/>
              <a:t>, pratite njihove upute i savjete</a:t>
            </a:r>
          </a:p>
          <a:p>
            <a:r>
              <a:rPr lang="hr-HR" dirty="0"/>
              <a:t>Primjer: Registrirani izvještaj (</a:t>
            </a:r>
            <a:r>
              <a:rPr lang="hr-HR" dirty="0" err="1"/>
              <a:t>Registered</a:t>
            </a:r>
            <a:r>
              <a:rPr lang="hr-HR" dirty="0"/>
              <a:t> </a:t>
            </a:r>
            <a:r>
              <a:rPr lang="hr-HR" dirty="0" err="1"/>
              <a:t>Report</a:t>
            </a:r>
            <a:r>
              <a:rPr lang="hr-HR" dirty="0"/>
              <a:t>)</a:t>
            </a:r>
          </a:p>
        </p:txBody>
      </p:sp>
      <p:pic>
        <p:nvPicPr>
          <p:cNvPr id="3074" name="Picture 2" descr="machine">
            <a:extLst>
              <a:ext uri="{FF2B5EF4-FFF2-40B4-BE49-F238E27FC236}">
                <a16:creationId xmlns:a16="http://schemas.microsoft.com/office/drawing/2014/main" id="{779D73C1-C7B6-A422-234F-4F20C87F3B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65125"/>
            <a:ext cx="5715000" cy="6219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7528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EE0AE-6D95-C303-64FF-B2CD58F91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Gdje pohraniti </a:t>
            </a:r>
            <a:r>
              <a:rPr lang="hr-HR" dirty="0" err="1"/>
              <a:t>predregistraciju</a:t>
            </a:r>
            <a:r>
              <a:rPr lang="hr-HR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6C529D-6098-2A70-C739-4288E09D36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/>
              <a:t>Predregistracija</a:t>
            </a:r>
            <a:r>
              <a:rPr lang="hr-HR" dirty="0"/>
              <a:t> je publikacijska inovacija – objavljuje se (u biti pohranjuje, jer obično nema recenzije) online prije nego je objavljen članak (u biti, prije nego smo prikupili ili bar pogledali prikupljene podatke)</a:t>
            </a:r>
          </a:p>
          <a:p>
            <a:r>
              <a:rPr lang="hr-HR" dirty="0"/>
              <a:t>Uvriježen repozitorij za pohranu </a:t>
            </a:r>
            <a:r>
              <a:rPr lang="hr-HR" dirty="0" err="1"/>
              <a:t>predregistracijskih</a:t>
            </a:r>
            <a:r>
              <a:rPr lang="hr-HR" dirty="0"/>
              <a:t> dokumenata je Open Science </a:t>
            </a:r>
            <a:r>
              <a:rPr lang="hr-HR" dirty="0" err="1"/>
              <a:t>Foundation</a:t>
            </a:r>
            <a:r>
              <a:rPr lang="hr-HR" dirty="0"/>
              <a:t> (OSF) </a:t>
            </a:r>
            <a:r>
              <a:rPr lang="hr-HR" dirty="0">
                <a:hlinkClick r:id="rId2"/>
              </a:rPr>
              <a:t>https://osf.io/registries/osf/new</a:t>
            </a:r>
            <a:endParaRPr lang="hr-HR" dirty="0"/>
          </a:p>
          <a:p>
            <a:r>
              <a:rPr lang="hr-HR" dirty="0"/>
              <a:t>U slučaju da </a:t>
            </a:r>
            <a:r>
              <a:rPr lang="hr-HR" dirty="0" err="1"/>
              <a:t>predregistracija</a:t>
            </a:r>
            <a:r>
              <a:rPr lang="hr-HR" dirty="0"/>
              <a:t> nije pohranjena online i povezana s objavljenim člankom, onda u biti nije </a:t>
            </a:r>
            <a:r>
              <a:rPr lang="hr-HR" dirty="0" err="1"/>
              <a:t>predregistracija</a:t>
            </a:r>
            <a:r>
              <a:rPr lang="hr-HR" dirty="0"/>
              <a:t> nego metodološka vježba</a:t>
            </a:r>
          </a:p>
        </p:txBody>
      </p:sp>
    </p:spTree>
    <p:extLst>
      <p:ext uri="{BB962C8B-B14F-4D97-AF65-F5344CB8AC3E}">
        <p14:creationId xmlns:p14="http://schemas.microsoft.com/office/powerpoint/2010/main" val="2593261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E73BD-A893-3913-7DAB-51E3F02CD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Zašto radimo </a:t>
            </a:r>
            <a:r>
              <a:rPr lang="hr-HR" dirty="0" err="1"/>
              <a:t>predregistraciju</a:t>
            </a:r>
            <a:r>
              <a:rPr lang="hr-HR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2833BF-DE85-7C9F-6557-877B6E5B8E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/>
              <a:t>Inferencijalna</a:t>
            </a:r>
            <a:r>
              <a:rPr lang="hr-HR" dirty="0"/>
              <a:t> statistika koja se uvriježeno primjenjuje u psihološkim istraživanjima uglavnom ne opravdava zaključke koje bismo željeli izvući iz prikupljenih podataka</a:t>
            </a:r>
          </a:p>
          <a:p>
            <a:r>
              <a:rPr lang="hr-HR" dirty="0"/>
              <a:t>Mi kao istraživači smo žrtve vlastite analitičke fleksibilnosti</a:t>
            </a:r>
          </a:p>
          <a:p>
            <a:r>
              <a:rPr lang="hr-HR" dirty="0"/>
              <a:t>Vrt </a:t>
            </a:r>
            <a:r>
              <a:rPr lang="hr-HR" dirty="0" err="1"/>
              <a:t>račvajućih</a:t>
            </a:r>
            <a:r>
              <a:rPr lang="hr-HR" dirty="0"/>
              <a:t> puteva (</a:t>
            </a:r>
            <a:r>
              <a:rPr lang="hr-HR" dirty="0" err="1"/>
              <a:t>garden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forking</a:t>
            </a:r>
            <a:r>
              <a:rPr lang="hr-HR" dirty="0"/>
              <a:t> </a:t>
            </a:r>
            <a:r>
              <a:rPr lang="hr-HR" dirty="0" err="1"/>
              <a:t>path</a:t>
            </a:r>
            <a:r>
              <a:rPr lang="hr-HR" dirty="0"/>
              <a:t>) analiza</a:t>
            </a:r>
          </a:p>
          <a:p>
            <a:r>
              <a:rPr lang="hr-HR" dirty="0"/>
              <a:t>Sva ta analitička fleksibilnost nije poznata čitatelju, sve odluke koje su donesene pri provođenju istraživanja i analiziranja podataka</a:t>
            </a:r>
          </a:p>
          <a:p>
            <a:r>
              <a:rPr lang="hr-HR" dirty="0"/>
              <a:t>Najstrašnije? Dok ju ne osvijestimo, naša analitička fleksibilnost je nevidljiva (ili prepoznata kao metodološka spretnost)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06F523-7334-A428-3139-BE866AFE18DA}"/>
              </a:ext>
            </a:extLst>
          </p:cNvPr>
          <p:cNvSpPr txBox="1"/>
          <p:nvPr/>
        </p:nvSpPr>
        <p:spPr>
          <a:xfrm>
            <a:off x="180975" y="6176963"/>
            <a:ext cx="118300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Gelman, A., &amp; Loken, E. (2013). The garden of forking paths: Why multiple comparisons can be a problem, even when there is no “fishing expedition” or “p-hacking” and the research hypothesis was posited ahead of time. </a:t>
            </a:r>
            <a:r>
              <a:rPr lang="en-US" sz="14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Department of Statistics, Columbia University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US" sz="14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348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(1-17), 3.</a:t>
            </a:r>
            <a:endParaRPr lang="hr-HR" sz="1400" dirty="0"/>
          </a:p>
        </p:txBody>
      </p:sp>
    </p:spTree>
    <p:extLst>
      <p:ext uri="{BB962C8B-B14F-4D97-AF65-F5344CB8AC3E}">
        <p14:creationId xmlns:p14="http://schemas.microsoft.com/office/powerpoint/2010/main" val="3884432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87E6E-01FE-B0BA-F12A-D2CF192C7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Autofit/>
          </a:bodyPr>
          <a:lstStyle/>
          <a:p>
            <a:r>
              <a:rPr lang="hr-HR" sz="3200" b="1" dirty="0">
                <a:solidFill>
                  <a:schemeClr val="bg1"/>
                </a:solidFill>
              </a:rPr>
              <a:t>Zbog čega su istraživači zaključili da je inovacija potrebna?</a:t>
            </a:r>
            <a:br>
              <a:rPr lang="hr-HR" sz="3200" b="1" dirty="0">
                <a:solidFill>
                  <a:schemeClr val="bg1"/>
                </a:solidFill>
              </a:rPr>
            </a:br>
            <a:endParaRPr lang="hr-HR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FF4BFC-373B-586E-2698-0228BB450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12400" dirty="0">
                <a:solidFill>
                  <a:srgbClr val="FF0000"/>
                </a:solidFill>
              </a:rPr>
              <a:t>REPLIKACIJSKA KRIZA</a:t>
            </a:r>
          </a:p>
        </p:txBody>
      </p:sp>
    </p:spTree>
    <p:extLst>
      <p:ext uri="{BB962C8B-B14F-4D97-AF65-F5344CB8AC3E}">
        <p14:creationId xmlns:p14="http://schemas.microsoft.com/office/powerpoint/2010/main" val="12693238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ypothetico-deductive_scientific_method-1.original">
            <a:extLst>
              <a:ext uri="{FF2B5EF4-FFF2-40B4-BE49-F238E27FC236}">
                <a16:creationId xmlns:a16="http://schemas.microsoft.com/office/drawing/2014/main" id="{0416C761-3059-6135-38D2-2DDEABB637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66" y="-8999"/>
            <a:ext cx="11978936" cy="6755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00865D8-BA77-E61B-719A-3BD9FC7C364E}"/>
              </a:ext>
            </a:extLst>
          </p:cNvPr>
          <p:cNvSpPr txBox="1"/>
          <p:nvPr/>
        </p:nvSpPr>
        <p:spPr>
          <a:xfrm>
            <a:off x="0" y="6485136"/>
            <a:ext cx="12085468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Munafò</a:t>
            </a:r>
            <a:r>
              <a:rPr lang="en-US" sz="11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M. R., Nosek, B. A., Bishop, D. V., Button, K. S., Chambers, C. D., </a:t>
            </a:r>
            <a:r>
              <a:rPr lang="en-US" sz="11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Percie</a:t>
            </a:r>
            <a:r>
              <a:rPr lang="en-US" sz="11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du </a:t>
            </a:r>
            <a:r>
              <a:rPr lang="en-US" sz="11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Sert</a:t>
            </a:r>
            <a:r>
              <a:rPr lang="en-US" sz="11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N., ... &amp; Ioannidis, J. (2017). A manifesto for reproducible science. </a:t>
            </a:r>
            <a:r>
              <a:rPr lang="en-US" sz="11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Nature human </a:t>
            </a:r>
            <a:r>
              <a:rPr lang="en-US" sz="1100" b="0" i="1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behaviour</a:t>
            </a:r>
            <a:r>
              <a:rPr lang="en-US" sz="11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US" sz="11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</a:t>
            </a:r>
            <a:r>
              <a:rPr lang="en-US" sz="11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(1), 1-9.</a:t>
            </a:r>
            <a:endParaRPr lang="hr-HR" sz="1100" dirty="0"/>
          </a:p>
        </p:txBody>
      </p:sp>
    </p:spTree>
    <p:extLst>
      <p:ext uri="{BB962C8B-B14F-4D97-AF65-F5344CB8AC3E}">
        <p14:creationId xmlns:p14="http://schemas.microsoft.com/office/powerpoint/2010/main" val="2023645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922</Words>
  <Application>Microsoft Office PowerPoint</Application>
  <PresentationFormat>Widescreen</PresentationFormat>
  <Paragraphs>50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 Što je to predregistracija? Statističko-filozofsko opravdanje, najbolje prakse i kritika</vt:lpstr>
      <vt:lpstr>Što je predregistracija?</vt:lpstr>
      <vt:lpstr>Struktura predavanja</vt:lpstr>
      <vt:lpstr>Kako izgleda predregistracija? (1)</vt:lpstr>
      <vt:lpstr>Kako izgleda predregistracija? (2)</vt:lpstr>
      <vt:lpstr>Gdje pohraniti predregistraciju?</vt:lpstr>
      <vt:lpstr>Zašto radimo predregistraciju?</vt:lpstr>
      <vt:lpstr>Zbog čega su istraživači zaključili da je inovacija potrebna? </vt:lpstr>
      <vt:lpstr>PowerPoint Presentation</vt:lpstr>
      <vt:lpstr>U slučaju da se niste susreli s literaturom o replikacijskoj krizi, neki klasični tekstovi:</vt:lpstr>
      <vt:lpstr>Što kažu kritičari predregistracije?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Ivan Flis</dc:creator>
  <cp:lastModifiedBy>Ivan Flis</cp:lastModifiedBy>
  <cp:revision>5</cp:revision>
  <dcterms:created xsi:type="dcterms:W3CDTF">2024-12-16T07:43:38Z</dcterms:created>
  <dcterms:modified xsi:type="dcterms:W3CDTF">2024-12-18T14:13:40Z</dcterms:modified>
</cp:coreProperties>
</file>